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9" r:id="rId3"/>
    <p:sldId id="282" r:id="rId4"/>
    <p:sldId id="262" r:id="rId5"/>
    <p:sldId id="258" r:id="rId6"/>
    <p:sldId id="256" r:id="rId7"/>
    <p:sldId id="263" r:id="rId8"/>
    <p:sldId id="264" r:id="rId9"/>
    <p:sldId id="270" r:id="rId10"/>
    <p:sldId id="271" r:id="rId11"/>
    <p:sldId id="265" r:id="rId12"/>
    <p:sldId id="266" r:id="rId13"/>
    <p:sldId id="267" r:id="rId14"/>
    <p:sldId id="268" r:id="rId15"/>
    <p:sldId id="277" r:id="rId16"/>
    <p:sldId id="269" r:id="rId17"/>
    <p:sldId id="273" r:id="rId18"/>
    <p:sldId id="274" r:id="rId19"/>
    <p:sldId id="275" r:id="rId20"/>
    <p:sldId id="276" r:id="rId21"/>
    <p:sldId id="278" r:id="rId22"/>
    <p:sldId id="283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</a:rPr>
              <a:t>EPILEPSY IN BRAIN TUMOR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healthmatters.nyp.org/wp-content/uploads/2021/11/epilepsy-her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339" y="2759940"/>
            <a:ext cx="4343400" cy="292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357611" y="2545738"/>
            <a:ext cx="6148020" cy="3354060"/>
          </a:xfrm>
        </p:spPr>
        <p:txBody>
          <a:bodyPr/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err="1" smtClean="0"/>
              <a:t>Fariborz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Khorvash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i="1" dirty="0" smtClean="0"/>
              <a:t>Professor of Neurology</a:t>
            </a:r>
          </a:p>
          <a:p>
            <a:pPr marL="0" indent="0">
              <a:buNone/>
            </a:pPr>
            <a:r>
              <a:rPr lang="en-US" sz="2400" b="1" i="1" dirty="0" smtClean="0"/>
              <a:t>Fellowship of Headache and facial pain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0905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BRAIN METASTASIS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risk is higher for patients with metastases involving or adjacent to brain regions with high </a:t>
            </a:r>
            <a:r>
              <a:rPr lang="en-US" sz="2800" dirty="0">
                <a:solidFill>
                  <a:srgbClr val="FF0000"/>
                </a:solidFill>
              </a:rPr>
              <a:t>epileptogenicity</a:t>
            </a:r>
            <a:r>
              <a:rPr lang="en-US" sz="2800" dirty="0"/>
              <a:t>, such as </a:t>
            </a:r>
            <a:r>
              <a:rPr lang="en-US" sz="2800" dirty="0" smtClean="0"/>
              <a:t>motor </a:t>
            </a:r>
            <a:r>
              <a:rPr lang="en-US" sz="2800" dirty="0"/>
              <a:t>cortex and temporal </a:t>
            </a:r>
            <a:r>
              <a:rPr lang="en-US" sz="2800" dirty="0" smtClean="0"/>
              <a:t>lobe</a:t>
            </a:r>
            <a:endParaRPr lang="fa-IR" sz="2800" dirty="0" smtClean="0"/>
          </a:p>
          <a:p>
            <a:endParaRPr lang="fa-IR" sz="2800" dirty="0"/>
          </a:p>
          <a:p>
            <a:r>
              <a:rPr lang="en-US" sz="2800" dirty="0"/>
              <a:t>Other risk factors are </a:t>
            </a:r>
            <a:r>
              <a:rPr lang="en-US" sz="2800" dirty="0">
                <a:solidFill>
                  <a:srgbClr val="FF0000"/>
                </a:solidFill>
              </a:rPr>
              <a:t>multiplicity of lesions, and headache or cognitive </a:t>
            </a:r>
            <a:r>
              <a:rPr lang="en-US" sz="2800" dirty="0"/>
              <a:t>deficit at </a:t>
            </a:r>
            <a:r>
              <a:rPr lang="en-US" sz="2800" dirty="0" smtClean="0"/>
              <a:t>onset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</a:t>
            </a:r>
            <a:r>
              <a:rPr lang="en-US" b="1" u="sng" dirty="0" smtClean="0">
                <a:solidFill>
                  <a:srgbClr val="FF0000"/>
                </a:solidFill>
              </a:rPr>
              <a:t>pathophysiology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      (</a:t>
            </a:r>
            <a:r>
              <a:rPr lang="en-US" dirty="0" smtClean="0">
                <a:solidFill>
                  <a:schemeClr val="tx1"/>
                </a:solidFill>
              </a:rPr>
              <a:t>mechanism of </a:t>
            </a:r>
            <a:r>
              <a:rPr lang="en-US" dirty="0" err="1" smtClean="0">
                <a:solidFill>
                  <a:schemeClr val="tx1"/>
                </a:solidFill>
              </a:rPr>
              <a:t>epileptogenecity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Mechanical </a:t>
            </a:r>
            <a:r>
              <a:rPr lang="en-US" sz="2800" dirty="0" smtClean="0"/>
              <a:t>compression</a:t>
            </a:r>
          </a:p>
          <a:p>
            <a:r>
              <a:rPr lang="en-US" sz="2800" dirty="0"/>
              <a:t>imbalance of vascularization and oxygen demand of the tumor</a:t>
            </a:r>
            <a:r>
              <a:rPr lang="en-US" sz="2800" dirty="0" smtClean="0"/>
              <a:t>,</a:t>
            </a:r>
          </a:p>
          <a:p>
            <a:r>
              <a:rPr lang="en-US" sz="2800" dirty="0"/>
              <a:t>inflammatory </a:t>
            </a:r>
            <a:r>
              <a:rPr lang="en-US" sz="2800" dirty="0" smtClean="0"/>
              <a:t>processes</a:t>
            </a:r>
          </a:p>
          <a:p>
            <a:r>
              <a:rPr lang="en-US" sz="2800" dirty="0"/>
              <a:t>neurotransmitter </a:t>
            </a:r>
            <a:r>
              <a:rPr lang="en-US" sz="2800" dirty="0" err="1"/>
              <a:t>dysbalance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58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b="1" u="sng" dirty="0" smtClean="0">
                <a:solidFill>
                  <a:srgbClr val="FF0000"/>
                </a:solidFill>
              </a:rPr>
              <a:t>mechanisms of pathogenesis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856" y="1403797"/>
            <a:ext cx="10844011" cy="545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</a:rPr>
              <a:t>TREATMENT OF BTRE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Antiepileptic drug</a:t>
            </a:r>
          </a:p>
          <a:p>
            <a:r>
              <a:rPr lang="en-US" sz="3200" dirty="0" smtClean="0"/>
              <a:t>Surgery</a:t>
            </a:r>
          </a:p>
          <a:p>
            <a:r>
              <a:rPr lang="en-US" sz="3200" dirty="0" smtClean="0"/>
              <a:t>Chemotherapy</a:t>
            </a:r>
          </a:p>
          <a:p>
            <a:r>
              <a:rPr lang="en-US" sz="3200" dirty="0" smtClean="0"/>
              <a:t>radiotherapy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24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ANTIEPILEPTIC DRUG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criteria for the choice of ASM in patients with BTRE </a:t>
            </a:r>
            <a:r>
              <a:rPr lang="en-US" sz="3200" dirty="0" smtClean="0"/>
              <a:t>are:</a:t>
            </a:r>
          </a:p>
          <a:p>
            <a:pPr marL="0" indent="0">
              <a:buNone/>
            </a:pPr>
            <a:r>
              <a:rPr lang="en-US" sz="3200" dirty="0"/>
              <a:t> (1) </a:t>
            </a:r>
            <a:r>
              <a:rPr lang="en-US" sz="3200" dirty="0" smtClean="0"/>
              <a:t>mechanism of action &amp; efficacy</a:t>
            </a:r>
          </a:p>
          <a:p>
            <a:pPr marL="0" indent="0">
              <a:buNone/>
            </a:pPr>
            <a:r>
              <a:rPr lang="en-US" sz="3200" dirty="0"/>
              <a:t> (2) dosage form (oral, intravenous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r>
              <a:rPr lang="en-US" sz="3200" dirty="0"/>
              <a:t> (3) avoidance of impairing side effects</a:t>
            </a:r>
          </a:p>
        </p:txBody>
      </p:sp>
    </p:spTree>
    <p:extLst>
      <p:ext uri="{BB962C8B-B14F-4D97-AF65-F5344CB8AC3E}">
        <p14:creationId xmlns:p14="http://schemas.microsoft.com/office/powerpoint/2010/main" val="39969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About 60% of patients with brain tumors do not become seizure free with the first ASM and of those patients, only 40% eventually become seizure-free with a second line monotherapy or </a:t>
            </a:r>
            <a:r>
              <a:rPr lang="en-US" sz="3200" dirty="0" err="1"/>
              <a:t>polytherapy</a:t>
            </a:r>
            <a:r>
              <a:rPr lang="en-US" sz="32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      </a:t>
            </a:r>
            <a:r>
              <a:rPr lang="en-US" sz="4000" b="1" u="sng" dirty="0" smtClean="0">
                <a:solidFill>
                  <a:srgbClr val="FF0000"/>
                </a:solidFill>
              </a:rPr>
              <a:t>choice of AED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err="1" smtClean="0">
                <a:solidFill>
                  <a:srgbClr val="7030A0"/>
                </a:solidFill>
              </a:rPr>
              <a:t>Levetiracetam</a:t>
            </a:r>
            <a:r>
              <a:rPr lang="en-US" sz="3600" dirty="0" smtClean="0">
                <a:solidFill>
                  <a:schemeClr val="tx1"/>
                </a:solidFill>
              </a:rPr>
              <a:t>(FIRST </a:t>
            </a:r>
            <a:r>
              <a:rPr lang="en-US" sz="3600" dirty="0" smtClean="0">
                <a:solidFill>
                  <a:schemeClr val="tx1"/>
                </a:solidFill>
              </a:rPr>
              <a:t>LINE)</a:t>
            </a:r>
          </a:p>
          <a:p>
            <a:r>
              <a:rPr lang="en-US" sz="3600" dirty="0"/>
              <a:t>LACOSAMIDE</a:t>
            </a:r>
          </a:p>
          <a:p>
            <a:r>
              <a:rPr lang="en-US" sz="3600" dirty="0" smtClean="0"/>
              <a:t>LAMOTRIGIN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86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LEVEBEL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16182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BENEFITS: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smtClean="0"/>
              <a:t>  </a:t>
            </a:r>
            <a:r>
              <a:rPr lang="en-US" sz="2400" dirty="0" smtClean="0"/>
              <a:t>can </a:t>
            </a:r>
            <a:r>
              <a:rPr lang="en-US" sz="2400" dirty="0"/>
              <a:t>be applied </a:t>
            </a:r>
            <a:r>
              <a:rPr lang="en-US" sz="2400" dirty="0" smtClean="0"/>
              <a:t>intravenously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fast </a:t>
            </a:r>
            <a:r>
              <a:rPr lang="en-US" sz="2400" dirty="0"/>
              <a:t>titration is </a:t>
            </a:r>
            <a:r>
              <a:rPr lang="en-US" sz="2400" dirty="0" smtClean="0"/>
              <a:t>possible</a:t>
            </a:r>
          </a:p>
          <a:p>
            <a:pPr marL="0" indent="0">
              <a:buNone/>
            </a:pPr>
            <a:r>
              <a:rPr lang="en-US" sz="2400" dirty="0"/>
              <a:t> virtually no pharmacokinetic </a:t>
            </a:r>
            <a:r>
              <a:rPr lang="en-US" sz="2400" dirty="0" smtClean="0"/>
              <a:t>interaction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3200" b="1" dirty="0" smtClean="0"/>
              <a:t>SIDE EFFECT: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dirty="0"/>
              <a:t>neuropsychiatric side effects, particularly in patients with frontal tumors</a:t>
            </a:r>
            <a:endParaRPr lang="en-US" sz="2400" b="1" dirty="0" smtClean="0"/>
          </a:p>
          <a:p>
            <a:pPr marL="40005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09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457" y="345436"/>
            <a:ext cx="8911687" cy="1280890"/>
          </a:xfrm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b="1" u="sng" dirty="0" smtClean="0">
                <a:solidFill>
                  <a:srgbClr val="FF0000"/>
                </a:solidFill>
              </a:rPr>
              <a:t>LACOSAMIDE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ntravenous </a:t>
            </a:r>
            <a:r>
              <a:rPr lang="en-US" sz="2400" dirty="0"/>
              <a:t>application is </a:t>
            </a:r>
            <a:r>
              <a:rPr lang="en-US" sz="2400" dirty="0" smtClean="0"/>
              <a:t>available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itration </a:t>
            </a:r>
            <a:r>
              <a:rPr lang="en-US" sz="2400" dirty="0"/>
              <a:t>is </a:t>
            </a:r>
            <a:r>
              <a:rPr lang="en-US" sz="2400" dirty="0" smtClean="0"/>
              <a:t>fast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rate of neuropsychiatric side effects is </a:t>
            </a:r>
            <a:r>
              <a:rPr lang="en-US" sz="2400" dirty="0" smtClean="0"/>
              <a:t>low</a:t>
            </a:r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dirty="0" smtClean="0"/>
              <a:t>are </a:t>
            </a:r>
            <a:r>
              <a:rPr lang="en-US" sz="2400" dirty="0"/>
              <a:t>very few interactions with other </a:t>
            </a:r>
            <a:r>
              <a:rPr lang="en-US" sz="2400" dirty="0" smtClean="0"/>
              <a:t>drugs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/>
              <a:t>B</a:t>
            </a:r>
            <a:r>
              <a:rPr lang="en-US" sz="2400" b="1" dirty="0" smtClean="0"/>
              <a:t>efore </a:t>
            </a:r>
            <a:r>
              <a:rPr lang="en-US" sz="2400" b="1" dirty="0"/>
              <a:t>initiation of LCM an atrioventricular block of second or higher degree has to be excluded via electrocardiogram</a:t>
            </a:r>
          </a:p>
        </p:txBody>
      </p:sp>
    </p:spTree>
    <p:extLst>
      <p:ext uri="{BB962C8B-B14F-4D97-AF65-F5344CB8AC3E}">
        <p14:creationId xmlns:p14="http://schemas.microsoft.com/office/powerpoint/2010/main" val="11848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Management of </a:t>
            </a:r>
            <a:r>
              <a:rPr lang="en-US" b="1" u="sng" dirty="0" smtClean="0">
                <a:solidFill>
                  <a:srgbClr val="FF0000"/>
                </a:solidFill>
              </a:rPr>
              <a:t>recurrent  </a:t>
            </a:r>
            <a:r>
              <a:rPr lang="en-US" b="1" u="sng" dirty="0">
                <a:solidFill>
                  <a:srgbClr val="FF0000"/>
                </a:solidFill>
              </a:rPr>
              <a:t>seizures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control of tumor </a:t>
            </a:r>
            <a:r>
              <a:rPr lang="en-US" sz="2800" dirty="0" smtClean="0"/>
              <a:t>growth(</a:t>
            </a:r>
            <a:r>
              <a:rPr lang="en-US" sz="2800" dirty="0"/>
              <a:t>Particularly in high grade gliomas recurrent seizures can </a:t>
            </a:r>
            <a:r>
              <a:rPr lang="en-US" sz="2800" dirty="0">
                <a:solidFill>
                  <a:srgbClr val="FF0000"/>
                </a:solidFill>
              </a:rPr>
              <a:t>be a sign of progression 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 smtClean="0"/>
              <a:t> control of seizure frequency:  </a:t>
            </a:r>
            <a:r>
              <a:rPr lang="en-US" sz="2800" dirty="0"/>
              <a:t>Prampanel</a:t>
            </a:r>
          </a:p>
          <a:p>
            <a:pPr marL="0" indent="0">
              <a:buNone/>
            </a:pPr>
            <a:r>
              <a:rPr lang="en-US" sz="2800" dirty="0" smtClean="0"/>
              <a:t>                                                        </a:t>
            </a:r>
            <a:r>
              <a:rPr lang="en-US" sz="2800" dirty="0" err="1" smtClean="0"/>
              <a:t>Brivaracetam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                                               </a:t>
            </a:r>
            <a:r>
              <a:rPr lang="en-US" sz="2800" dirty="0" err="1" smtClean="0"/>
              <a:t>cenobamate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2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4800" b="1" u="sng" dirty="0" smtClean="0">
                <a:solidFill>
                  <a:srgbClr val="FF0000"/>
                </a:solidFill>
              </a:rPr>
              <a:t>DEFINITION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Epileptic seizures occur frequently in brain tumor patients and often represent the </a:t>
            </a:r>
            <a:r>
              <a:rPr lang="en-US" sz="2800" dirty="0">
                <a:solidFill>
                  <a:srgbClr val="FF0000"/>
                </a:solidFill>
              </a:rPr>
              <a:t>first clinical </a:t>
            </a:r>
            <a:r>
              <a:rPr lang="en-US" sz="2800" dirty="0"/>
              <a:t>sign of a brain tumor and diagnosis of epilepsy is usually made after one seizure </a:t>
            </a:r>
            <a:r>
              <a:rPr lang="en-US" sz="2800" dirty="0" smtClean="0"/>
              <a:t>that meaning</a:t>
            </a:r>
          </a:p>
          <a:p>
            <a:pPr marL="0" indent="0" algn="just">
              <a:buNone/>
            </a:pPr>
            <a:r>
              <a:rPr lang="en-US" dirty="0" smtClean="0"/>
              <a:t>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  <a:cs typeface="AP Yekan" panose="02000503030000020004" pitchFamily="2" charset="-78"/>
              </a:rPr>
              <a:t>BRAIN TUMOR RELATED EPILEPSY(BTRE)</a:t>
            </a:r>
            <a:endParaRPr lang="en-US" b="1" dirty="0">
              <a:solidFill>
                <a:srgbClr val="7030A0"/>
              </a:solidFill>
              <a:latin typeface="Arial Black" panose="020B0A04020102020204" pitchFamily="34" charset="0"/>
              <a:cs typeface="AP Yekan" panose="02000503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37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status epilepsy in brain tumor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adults, 7% of status epilepticus (SE) are due to brain tumors and SE in BTRE is associated with significant </a:t>
            </a:r>
            <a:r>
              <a:rPr lang="en-US" sz="2800" dirty="0" smtClean="0"/>
              <a:t>mortality</a:t>
            </a:r>
          </a:p>
          <a:p>
            <a:endParaRPr lang="en-US" sz="2800" dirty="0"/>
          </a:p>
          <a:p>
            <a:r>
              <a:rPr lang="en-US" sz="2800" dirty="0"/>
              <a:t>At present, treatment recommendations for SE in BTRE are based on treatment recommendations for SE in all epilepsies</a:t>
            </a:r>
          </a:p>
        </p:txBody>
      </p:sp>
    </p:spTree>
    <p:extLst>
      <p:ext uri="{BB962C8B-B14F-4D97-AF65-F5344CB8AC3E}">
        <p14:creationId xmlns:p14="http://schemas.microsoft.com/office/powerpoint/2010/main" val="19679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sz="4000" b="1" u="sng" dirty="0" smtClean="0">
                <a:solidFill>
                  <a:srgbClr val="FF0000"/>
                </a:solidFill>
              </a:rPr>
              <a:t>surgery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6880"/>
            <a:ext cx="8915400" cy="420434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Gross total resection is associated with a substantially better seizure outcome in glioma patients compared to </a:t>
            </a:r>
            <a:r>
              <a:rPr lang="en-US" sz="2800" dirty="0" err="1"/>
              <a:t>nongross</a:t>
            </a:r>
            <a:r>
              <a:rPr lang="en-US" sz="2800" dirty="0"/>
              <a:t> total resection </a:t>
            </a:r>
            <a:r>
              <a:rPr lang="en-US" sz="2800" dirty="0" smtClean="0"/>
              <a:t>which </a:t>
            </a:r>
            <a:r>
              <a:rPr lang="en-US" sz="2800" dirty="0"/>
              <a:t>also applies to brain metastases </a:t>
            </a:r>
            <a:r>
              <a:rPr lang="en-US" sz="2800" dirty="0" smtClean="0"/>
              <a:t>and meningioma </a:t>
            </a:r>
          </a:p>
          <a:p>
            <a:r>
              <a:rPr lang="en-US" sz="2800" dirty="0"/>
              <a:t>In glioblastoma, supra total surgical resection extends beyond the contrast-enhancing portion of the tumor and has been associated with improved overall survival and seizure control compared to gross total resection</a:t>
            </a:r>
          </a:p>
        </p:txBody>
      </p:sp>
    </p:spTree>
    <p:extLst>
      <p:ext uri="{BB962C8B-B14F-4D97-AF65-F5344CB8AC3E}">
        <p14:creationId xmlns:p14="http://schemas.microsoft.com/office/powerpoint/2010/main" val="14345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6" y="1905000"/>
            <a:ext cx="8911686" cy="463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89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b="1" u="sng" dirty="0" err="1" smtClean="0">
                <a:solidFill>
                  <a:srgbClr val="FF0000"/>
                </a:solidFill>
              </a:rPr>
              <a:t>chemotrapy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commonly administered chemotherapy agents in glioma </a:t>
            </a:r>
            <a:r>
              <a:rPr lang="en-US" sz="2800" dirty="0" smtClean="0"/>
              <a:t>patients:</a:t>
            </a:r>
          </a:p>
          <a:p>
            <a:pPr marL="0" indent="0">
              <a:buNone/>
            </a:pPr>
            <a:r>
              <a:rPr lang="en-US" sz="2800" dirty="0" smtClean="0"/>
              <a:t>     - </a:t>
            </a:r>
            <a:r>
              <a:rPr lang="en-US" sz="2400" dirty="0"/>
              <a:t>temozolomide, PCV (i.e. </a:t>
            </a:r>
            <a:r>
              <a:rPr lang="en-US" sz="2400" dirty="0" err="1"/>
              <a:t>procarbazine</a:t>
            </a:r>
            <a:r>
              <a:rPr lang="en-US" sz="2400" dirty="0"/>
              <a:t>, CCNU </a:t>
            </a:r>
            <a:r>
              <a:rPr lang="en-US" sz="2400" dirty="0" smtClean="0"/>
              <a:t>       [</a:t>
            </a:r>
            <a:r>
              <a:rPr lang="en-US" sz="2400" dirty="0"/>
              <a:t>lomustine], and </a:t>
            </a:r>
            <a:r>
              <a:rPr lang="en-US" sz="2400" dirty="0" smtClean="0"/>
              <a:t>vincristine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</a:t>
            </a:r>
            <a:r>
              <a:rPr lang="en-US" sz="2400" dirty="0"/>
              <a:t> lomustine monotherapy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14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chemotherapy has been associated with an improved seizure outcome with seizure freedom rates ranging from 13% to 60% (administered PCV) and 13% to 50% (administered temozolomide) in low-grade glioma </a:t>
            </a:r>
            <a:r>
              <a:rPr lang="en-US" sz="2800" dirty="0" smtClean="0"/>
              <a:t>patients</a:t>
            </a:r>
          </a:p>
          <a:p>
            <a:r>
              <a:rPr lang="en-US" sz="2800" dirty="0"/>
              <a:t>in elderly glioblastoma patients the beneficial effect of temozolomide on seizure outcome seems minimal</a:t>
            </a:r>
          </a:p>
        </p:txBody>
      </p:sp>
    </p:spTree>
    <p:extLst>
      <p:ext uri="{BB962C8B-B14F-4D97-AF65-F5344CB8AC3E}">
        <p14:creationId xmlns:p14="http://schemas.microsoft.com/office/powerpoint/2010/main" val="3283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Radiotherapy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beneficial effect of radiotherapy on seizure outcome in brain metastases has not yet been established </a:t>
            </a:r>
            <a:r>
              <a:rPr lang="en-US" sz="2800" dirty="0" smtClean="0"/>
              <a:t>while </a:t>
            </a:r>
            <a:r>
              <a:rPr lang="en-US" sz="2800" dirty="0"/>
              <a:t>it has been demonstrated in </a:t>
            </a:r>
            <a:r>
              <a:rPr lang="en-US" sz="2800" dirty="0">
                <a:solidFill>
                  <a:srgbClr val="FF0000"/>
                </a:solidFill>
              </a:rPr>
              <a:t>low-grade glioma </a:t>
            </a:r>
            <a:r>
              <a:rPr lang="en-US" sz="2800" dirty="0"/>
              <a:t>patients with seizure freedom rates ranging from 20% after focal radiotherapy to 80% at 6 months after brachytherapy</a:t>
            </a:r>
          </a:p>
        </p:txBody>
      </p:sp>
    </p:spTree>
    <p:extLst>
      <p:ext uri="{BB962C8B-B14F-4D97-AF65-F5344CB8AC3E}">
        <p14:creationId xmlns:p14="http://schemas.microsoft.com/office/powerpoint/2010/main" val="4200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905001"/>
            <a:ext cx="8186692" cy="407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6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21" y="938349"/>
            <a:ext cx="8915400" cy="5288280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Epileptic seizures, especially when </a:t>
            </a:r>
            <a:r>
              <a:rPr lang="en-US" sz="3200" dirty="0">
                <a:solidFill>
                  <a:srgbClr val="FF0000"/>
                </a:solidFill>
              </a:rPr>
              <a:t>uncontrolled</a:t>
            </a:r>
            <a:r>
              <a:rPr lang="en-US" sz="3200" dirty="0"/>
              <a:t>, have a negative effect on</a:t>
            </a:r>
          </a:p>
          <a:p>
            <a:pPr marL="0" indent="0" algn="just">
              <a:buNone/>
            </a:pPr>
            <a:r>
              <a:rPr lang="en-US" sz="3200" dirty="0"/>
              <a:t>social and economic participation, morbidity, health-related quality of life, and neurocognitive functioning in brain tumor patients </a:t>
            </a:r>
            <a:br>
              <a:rPr lang="en-US" sz="3200" dirty="0"/>
            </a:br>
            <a:r>
              <a:rPr lang="en-US" sz="3200" dirty="0"/>
              <a:t>Therefore, achieving enduring seizure control is one of the main treatment goals in brain tumor patients</a:t>
            </a:r>
          </a:p>
        </p:txBody>
      </p:sp>
    </p:spTree>
    <p:extLst>
      <p:ext uri="{BB962C8B-B14F-4D97-AF65-F5344CB8AC3E}">
        <p14:creationId xmlns:p14="http://schemas.microsoft.com/office/powerpoint/2010/main" val="15186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4948" y="563150"/>
            <a:ext cx="8911687" cy="1280890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b="1" u="sng" dirty="0" smtClean="0">
                <a:solidFill>
                  <a:srgbClr val="FF0000"/>
                </a:solidFill>
              </a:rPr>
              <a:t>incidence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492" y="1994263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/>
              <a:t>Primary brain tumors account for about </a:t>
            </a:r>
            <a:r>
              <a:rPr lang="en-US" sz="2400" dirty="0">
                <a:solidFill>
                  <a:srgbClr val="FF0000"/>
                </a:solidFill>
              </a:rPr>
              <a:t>1.6%</a:t>
            </a:r>
            <a:r>
              <a:rPr lang="en-US" sz="2400" dirty="0"/>
              <a:t> of all </a:t>
            </a:r>
            <a:r>
              <a:rPr lang="en-US" sz="2400" dirty="0" smtClean="0"/>
              <a:t>cancers</a:t>
            </a:r>
          </a:p>
          <a:p>
            <a:r>
              <a:rPr lang="en-US" sz="2400" dirty="0"/>
              <a:t>Brain metastasis occur in about </a:t>
            </a:r>
            <a:r>
              <a:rPr lang="en-US" sz="2400" dirty="0">
                <a:solidFill>
                  <a:srgbClr val="FF0000"/>
                </a:solidFill>
              </a:rPr>
              <a:t>25%</a:t>
            </a:r>
            <a:r>
              <a:rPr lang="en-US" sz="2400" dirty="0"/>
              <a:t> of solid </a:t>
            </a:r>
            <a:r>
              <a:rPr lang="en-US" sz="2400" dirty="0" smtClean="0"/>
              <a:t>tumors</a:t>
            </a:r>
          </a:p>
          <a:p>
            <a:r>
              <a:rPr lang="en-US" sz="2400" dirty="0"/>
              <a:t>About </a:t>
            </a:r>
            <a:r>
              <a:rPr lang="en-US" sz="2400" dirty="0">
                <a:solidFill>
                  <a:srgbClr val="FF0000"/>
                </a:solidFill>
              </a:rPr>
              <a:t>25–60% </a:t>
            </a:r>
            <a:r>
              <a:rPr lang="en-US" sz="2400" dirty="0"/>
              <a:t>of patients with intracranial tumor may develop symptoms of </a:t>
            </a:r>
            <a:r>
              <a:rPr lang="en-US" sz="2400" dirty="0" smtClean="0"/>
              <a:t>epilepsy</a:t>
            </a:r>
          </a:p>
          <a:p>
            <a:r>
              <a:rPr lang="en-US" sz="2400" dirty="0"/>
              <a:t>In BTRE, seizures may occur either as an initial symptom that leads to the diagnosis of tumor (seen in about </a:t>
            </a:r>
            <a:r>
              <a:rPr lang="en-US" sz="2400" dirty="0">
                <a:solidFill>
                  <a:srgbClr val="FF0000"/>
                </a:solidFill>
              </a:rPr>
              <a:t>30–50% of patients)</a:t>
            </a:r>
            <a:r>
              <a:rPr lang="en-US" sz="2400" dirty="0"/>
              <a:t> or during the course of the disease (seen in </a:t>
            </a:r>
            <a:r>
              <a:rPr lang="en-US" sz="2400" dirty="0">
                <a:solidFill>
                  <a:srgbClr val="FF0000"/>
                </a:solidFill>
              </a:rPr>
              <a:t>10–30% </a:t>
            </a:r>
            <a:r>
              <a:rPr lang="en-US" sz="2400" dirty="0"/>
              <a:t>of patients)</a:t>
            </a:r>
          </a:p>
        </p:txBody>
      </p:sp>
    </p:spTree>
    <p:extLst>
      <p:ext uri="{BB962C8B-B14F-4D97-AF65-F5344CB8AC3E}">
        <p14:creationId xmlns:p14="http://schemas.microsoft.com/office/powerpoint/2010/main" val="12857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58945"/>
            <a:ext cx="8911687" cy="128089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Risk for epilepsy in brain tumor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2925" y="1939835"/>
            <a:ext cx="8915400" cy="3353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7030A0"/>
                </a:solidFill>
              </a:rPr>
              <a:t>1-histology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incidence of seizures is generally higher in patients with </a:t>
            </a:r>
            <a:r>
              <a:rPr lang="en-US" sz="2400" dirty="0">
                <a:solidFill>
                  <a:srgbClr val="FF0000"/>
                </a:solidFill>
              </a:rPr>
              <a:t>low-grade </a:t>
            </a:r>
            <a:r>
              <a:rPr lang="en-US" sz="2400" dirty="0"/>
              <a:t>compared to </a:t>
            </a:r>
            <a:r>
              <a:rPr lang="en-US" sz="2400" dirty="0" smtClean="0"/>
              <a:t>high-grade </a:t>
            </a:r>
            <a:r>
              <a:rPr lang="en-US" sz="2400" dirty="0"/>
              <a:t>brain </a:t>
            </a:r>
            <a:r>
              <a:rPr lang="en-US" sz="2400" dirty="0" smtClean="0"/>
              <a:t>tumors</a:t>
            </a:r>
          </a:p>
          <a:p>
            <a:r>
              <a:rPr lang="en-US" sz="2400" dirty="0" smtClean="0"/>
              <a:t>Up to 80%in low grade glioma</a:t>
            </a:r>
          </a:p>
          <a:p>
            <a:r>
              <a:rPr lang="en-US" sz="2400" dirty="0" smtClean="0"/>
              <a:t>62-68% glioblastoma</a:t>
            </a:r>
          </a:p>
          <a:p>
            <a:r>
              <a:rPr lang="en-US" sz="2400" dirty="0" smtClean="0"/>
              <a:t>40-47% meningioma</a:t>
            </a:r>
          </a:p>
          <a:p>
            <a:r>
              <a:rPr lang="en-US" sz="2400" dirty="0" smtClean="0"/>
              <a:t>20%-25% brain </a:t>
            </a:r>
            <a:r>
              <a:rPr lang="en-US" sz="2000" dirty="0" smtClean="0"/>
              <a:t>metastasis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82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Risk for epilepsy in brain tumor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</a:rPr>
              <a:t>2-location of tumor  </a:t>
            </a:r>
          </a:p>
          <a:p>
            <a:pPr marL="0" indent="0">
              <a:buNone/>
            </a:pPr>
            <a:r>
              <a:rPr lang="en-US" sz="2400" b="1" dirty="0"/>
              <a:t>Frontal, parietal and temporal </a:t>
            </a:r>
            <a:r>
              <a:rPr lang="en-US" sz="2400" dirty="0"/>
              <a:t>localization of the brain tumor is reportedly associated with a higher risk of seizures compared to occipital localization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Risk for epilepsy in brain tumor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patients with </a:t>
            </a:r>
            <a:r>
              <a:rPr lang="en-US" sz="2800" b="1" dirty="0"/>
              <a:t>brain metastases, </a:t>
            </a:r>
            <a:r>
              <a:rPr lang="en-US" sz="2800" b="1" dirty="0">
                <a:solidFill>
                  <a:srgbClr val="FF0000"/>
                </a:solidFill>
              </a:rPr>
              <a:t>&gt; 4</a:t>
            </a:r>
            <a:r>
              <a:rPr lang="en-US" sz="2800" b="1" dirty="0"/>
              <a:t> </a:t>
            </a:r>
            <a:r>
              <a:rPr lang="en-US" sz="2800" dirty="0"/>
              <a:t>metastases, high risk </a:t>
            </a:r>
            <a:r>
              <a:rPr lang="en-US" sz="2800" dirty="0">
                <a:solidFill>
                  <a:srgbClr val="FF0000"/>
                </a:solidFill>
              </a:rPr>
              <a:t>location</a:t>
            </a:r>
            <a:r>
              <a:rPr lang="en-US" sz="2800" dirty="0"/>
              <a:t> of metastases (defined as frontal, parietal, temporal, or occipital cortex) and </a:t>
            </a:r>
            <a:r>
              <a:rPr lang="en-US" sz="2800" b="1" dirty="0">
                <a:solidFill>
                  <a:srgbClr val="FF0000"/>
                </a:solidFill>
              </a:rPr>
              <a:t>melanoma</a:t>
            </a:r>
            <a:r>
              <a:rPr lang="en-US" sz="2800" b="1" dirty="0"/>
              <a:t> as the primary </a:t>
            </a:r>
            <a:r>
              <a:rPr lang="en-US" sz="2800" dirty="0"/>
              <a:t>tumor are risk factors for the occurrence of BTRE 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BRAIN METASTASIS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incidence of seizures in brain metastasis is lower </a:t>
            </a:r>
            <a:r>
              <a:rPr lang="en-US" sz="2800" dirty="0" smtClean="0"/>
              <a:t>, </a:t>
            </a:r>
            <a:r>
              <a:rPr lang="en-US" sz="2800" dirty="0"/>
              <a:t>ranging from 24 to 34%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Tumor type and location </a:t>
            </a:r>
            <a:r>
              <a:rPr lang="en-US" sz="2800" dirty="0"/>
              <a:t>are the most important factors </a:t>
            </a:r>
            <a:r>
              <a:rPr lang="en-US" sz="2800" dirty="0" smtClean="0"/>
              <a:t>associated </a:t>
            </a:r>
            <a:r>
              <a:rPr lang="en-US" sz="2800" dirty="0"/>
              <a:t>with the risk of seizures in brain </a:t>
            </a:r>
            <a:r>
              <a:rPr lang="en-US" sz="2800" dirty="0" smtClean="0"/>
              <a:t>metastases</a:t>
            </a:r>
          </a:p>
          <a:p>
            <a:r>
              <a:rPr lang="en-US" sz="2800" dirty="0"/>
              <a:t>highest rate for </a:t>
            </a:r>
            <a:r>
              <a:rPr lang="en-US" sz="2800" dirty="0" smtClean="0"/>
              <a:t>seizures: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1-melanoma 2-lung cancer</a:t>
            </a:r>
          </a:p>
          <a:p>
            <a:pPr marL="0" indent="0">
              <a:buNone/>
            </a:pPr>
            <a:r>
              <a:rPr lang="en-US" sz="2800" dirty="0"/>
              <a:t>less </a:t>
            </a:r>
            <a:r>
              <a:rPr lang="en-US" sz="2800" dirty="0" smtClean="0"/>
              <a:t>frequent: ovarian/colorectal/prostate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13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</TotalTime>
  <Words>843</Words>
  <Application>Microsoft Office PowerPoint</Application>
  <PresentationFormat>Widescreen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AP Yekan</vt:lpstr>
      <vt:lpstr>Arial</vt:lpstr>
      <vt:lpstr>Arial Black</vt:lpstr>
      <vt:lpstr>Century Gothic</vt:lpstr>
      <vt:lpstr>Tahoma</vt:lpstr>
      <vt:lpstr>Wingdings 3</vt:lpstr>
      <vt:lpstr>Wisp</vt:lpstr>
      <vt:lpstr>EPILEPSY IN BRAIN TUMOR</vt:lpstr>
      <vt:lpstr> DEFINITION</vt:lpstr>
      <vt:lpstr>PowerPoint Presentation</vt:lpstr>
      <vt:lpstr>PowerPoint Presentation</vt:lpstr>
      <vt:lpstr>                         incidence</vt:lpstr>
      <vt:lpstr>Risk for epilepsy in brain tumor</vt:lpstr>
      <vt:lpstr>Risk for epilepsy in brain tumor</vt:lpstr>
      <vt:lpstr>Risk for epilepsy in brain tumor</vt:lpstr>
      <vt:lpstr>BRAIN METASTASIS</vt:lpstr>
      <vt:lpstr>BRAIN METASTASIS</vt:lpstr>
      <vt:lpstr>                      pathophysiology        (mechanism of epileptogenecity)</vt:lpstr>
      <vt:lpstr>       mechanisms of pathogenesis</vt:lpstr>
      <vt:lpstr>TREATMENT OF BTRE</vt:lpstr>
      <vt:lpstr>  ANTIEPILEPTIC DRUG</vt:lpstr>
      <vt:lpstr>PowerPoint Presentation</vt:lpstr>
      <vt:lpstr>                    choice of AED </vt:lpstr>
      <vt:lpstr>LEVEBEL</vt:lpstr>
      <vt:lpstr>                        LACOSAMIDE </vt:lpstr>
      <vt:lpstr>Management of recurrent  seizures</vt:lpstr>
      <vt:lpstr> status epilepsy in brain tumor</vt:lpstr>
      <vt:lpstr>                            surgery</vt:lpstr>
      <vt:lpstr>PowerPoint Presentation</vt:lpstr>
      <vt:lpstr>                        chemotrapy</vt:lpstr>
      <vt:lpstr>PowerPoint Presentation</vt:lpstr>
      <vt:lpstr>Radiotherapy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dr.khorvash</cp:lastModifiedBy>
  <cp:revision>34</cp:revision>
  <dcterms:created xsi:type="dcterms:W3CDTF">2024-04-03T09:43:12Z</dcterms:created>
  <dcterms:modified xsi:type="dcterms:W3CDTF">2024-04-15T15:05:07Z</dcterms:modified>
</cp:coreProperties>
</file>