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6" r:id="rId3"/>
    <p:sldId id="257" r:id="rId4"/>
    <p:sldId id="266" r:id="rId5"/>
    <p:sldId id="258" r:id="rId6"/>
    <p:sldId id="299" r:id="rId7"/>
    <p:sldId id="267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4" r:id="rId18"/>
    <p:sldId id="295" r:id="rId19"/>
    <p:sldId id="292" r:id="rId20"/>
    <p:sldId id="293" r:id="rId21"/>
    <p:sldId id="281" r:id="rId22"/>
    <p:sldId id="259" r:id="rId23"/>
    <p:sldId id="268" r:id="rId24"/>
    <p:sldId id="273" r:id="rId25"/>
    <p:sldId id="269" r:id="rId26"/>
    <p:sldId id="260" r:id="rId27"/>
    <p:sldId id="274" r:id="rId28"/>
    <p:sldId id="270" r:id="rId29"/>
    <p:sldId id="271" r:id="rId30"/>
    <p:sldId id="272" r:id="rId31"/>
    <p:sldId id="300" r:id="rId32"/>
    <p:sldId id="275" r:id="rId33"/>
    <p:sldId id="261" r:id="rId34"/>
    <p:sldId id="301" r:id="rId35"/>
    <p:sldId id="276" r:id="rId36"/>
    <p:sldId id="277" r:id="rId37"/>
    <p:sldId id="280" r:id="rId38"/>
    <p:sldId id="278" r:id="rId39"/>
    <p:sldId id="279" r:id="rId40"/>
    <p:sldId id="263" r:id="rId41"/>
    <p:sldId id="302" r:id="rId42"/>
    <p:sldId id="264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5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8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116760-C6CC-4D83-BCFC-C0514DD897E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1D6E3E1-03E6-42DC-8DC9-5025D67F66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483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آیا بسم الله الرحمن الرحیم جزء سوره است؟ - قدس آنلاین | پایگاه خبری - تحلیل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963" r="2696" b="1683"/>
          <a:stretch/>
        </p:blipFill>
        <p:spPr>
          <a:xfrm>
            <a:off x="1459344" y="203200"/>
            <a:ext cx="9180947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2963" r="1700" b="3030"/>
          <a:stretch/>
        </p:blipFill>
        <p:spPr>
          <a:xfrm>
            <a:off x="1320800" y="203200"/>
            <a:ext cx="9513455" cy="64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2828" r="778" b="1010"/>
          <a:stretch/>
        </p:blipFill>
        <p:spPr>
          <a:xfrm>
            <a:off x="1717963" y="193964"/>
            <a:ext cx="8940801" cy="65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1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4040" r="1683" b="1818"/>
          <a:stretch/>
        </p:blipFill>
        <p:spPr>
          <a:xfrm>
            <a:off x="1182255" y="277090"/>
            <a:ext cx="9762836" cy="64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t="3097" r="914" b="5590"/>
          <a:stretch/>
        </p:blipFill>
        <p:spPr>
          <a:xfrm>
            <a:off x="1403927" y="212436"/>
            <a:ext cx="934720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636" r="1835" b="5993"/>
          <a:stretch/>
        </p:blipFill>
        <p:spPr>
          <a:xfrm>
            <a:off x="766880" y="249381"/>
            <a:ext cx="10242865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9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r="2504"/>
          <a:stretch/>
        </p:blipFill>
        <p:spPr>
          <a:xfrm>
            <a:off x="1292731" y="221672"/>
            <a:ext cx="9366033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1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6" y="314036"/>
            <a:ext cx="11450024" cy="63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9" y="110837"/>
            <a:ext cx="9544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0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" r="3670"/>
          <a:stretch/>
        </p:blipFill>
        <p:spPr>
          <a:xfrm>
            <a:off x="369430" y="378691"/>
            <a:ext cx="11298929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5911973" cy="1475013"/>
          </a:xfrm>
        </p:spPr>
        <p:txBody>
          <a:bodyPr>
            <a:normAutofit fontScale="90000"/>
          </a:bodyPr>
          <a:lstStyle/>
          <a:p>
            <a:r>
              <a:rPr lang="en-US" sz="4400" b="1" cap="none" dirty="0" smtClean="0"/>
              <a:t>Laser interstitial thermal therapy (LITT)</a:t>
            </a:r>
            <a:endParaRPr lang="en-US" sz="44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684" y="3742354"/>
            <a:ext cx="10993546" cy="590321"/>
          </a:xfrm>
        </p:spPr>
        <p:txBody>
          <a:bodyPr>
            <a:normAutofit lnSpcReduction="10000"/>
          </a:bodyPr>
          <a:lstStyle/>
          <a:p>
            <a:r>
              <a:rPr lang="en-US" sz="2800" b="1" cap="none" dirty="0" smtClean="0">
                <a:solidFill>
                  <a:schemeClr val="bg2"/>
                </a:solidFill>
              </a:rPr>
              <a:t>Dr. Majid </a:t>
            </a:r>
            <a:r>
              <a:rPr lang="en-US" sz="2800" b="1" cap="none" dirty="0" err="1" smtClean="0">
                <a:solidFill>
                  <a:schemeClr val="bg2"/>
                </a:solidFill>
              </a:rPr>
              <a:t>Mellat</a:t>
            </a:r>
            <a:endParaRPr lang="en-US" sz="2800" b="1" cap="none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443" t="31668" r="55487" b="18644"/>
          <a:stretch/>
        </p:blipFill>
        <p:spPr>
          <a:xfrm>
            <a:off x="7416800" y="645212"/>
            <a:ext cx="4273199" cy="56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4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4983" r="3013" b="2895"/>
          <a:stretch/>
        </p:blipFill>
        <p:spPr>
          <a:xfrm>
            <a:off x="1514764" y="157760"/>
            <a:ext cx="9033164" cy="64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7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Post-operative status</a:t>
            </a:r>
            <a:br>
              <a:rPr lang="en-US" b="1" cap="none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01" y="2716205"/>
            <a:ext cx="11306008" cy="3678303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accent3"/>
                </a:solidFill>
              </a:rPr>
              <a:t>Using MRI</a:t>
            </a:r>
          </a:p>
          <a:p>
            <a:r>
              <a:rPr lang="en-US" sz="2200" b="1" dirty="0" smtClean="0"/>
              <a:t>First few days: </a:t>
            </a:r>
            <a:r>
              <a:rPr lang="en-US" sz="2200" dirty="0" smtClean="0"/>
              <a:t>increased in size of lesion few to edema in surrounding area, usually a necrotic center and edema in more distant area</a:t>
            </a:r>
          </a:p>
          <a:p>
            <a:r>
              <a:rPr lang="en-US" sz="2200" b="1" dirty="0" smtClean="0"/>
              <a:t>Few weeks: </a:t>
            </a:r>
            <a:r>
              <a:rPr lang="en-US" sz="2200" dirty="0" smtClean="0"/>
              <a:t>due to reduction of edema and formation of granulation tissue, the size of lesion decrease and no edema is seen</a:t>
            </a:r>
          </a:p>
          <a:p>
            <a:endParaRPr lang="en-US" sz="2200" dirty="0" smtClean="0"/>
          </a:p>
          <a:p>
            <a:r>
              <a:rPr lang="en-US" sz="2200" dirty="0"/>
              <a:t>Given the amount of cerebral edema after LITT in the acute period, </a:t>
            </a:r>
            <a:r>
              <a:rPr lang="en-US" sz="2200" b="1" dirty="0"/>
              <a:t>corticosteroid use is common.</a:t>
            </a:r>
          </a:p>
          <a:p>
            <a:r>
              <a:rPr lang="en-US" sz="2200" dirty="0"/>
              <a:t>Postoperative steroid use </a:t>
            </a:r>
            <a:r>
              <a:rPr lang="en-US" sz="2200" b="1" dirty="0"/>
              <a:t>varies by surgeon </a:t>
            </a:r>
            <a:r>
              <a:rPr lang="en-US" sz="2200" dirty="0"/>
              <a:t>and can range from </a:t>
            </a:r>
            <a:r>
              <a:rPr lang="en-US" sz="2200" b="1" dirty="0"/>
              <a:t>1 week to chronic maintenance therapy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0458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291" y="1515052"/>
            <a:ext cx="11325225" cy="4378325"/>
          </a:xfrm>
        </p:spPr>
        <p:txBody>
          <a:bodyPr>
            <a:noAutofit/>
          </a:bodyPr>
          <a:lstStyle/>
          <a:p>
            <a:r>
              <a:rPr lang="en-US" sz="2800" dirty="0"/>
              <a:t>Lesions that are more </a:t>
            </a:r>
            <a:r>
              <a:rPr lang="en-US" sz="2800" b="1" dirty="0">
                <a:solidFill>
                  <a:srgbClr val="FF0000"/>
                </a:solidFill>
              </a:rPr>
              <a:t>favorable</a:t>
            </a:r>
            <a:r>
              <a:rPr lang="en-US" sz="2800" dirty="0"/>
              <a:t> to LITT are </a:t>
            </a:r>
            <a:r>
              <a:rPr lang="en-US" sz="2800" b="1" dirty="0" smtClean="0"/>
              <a:t>deep seated</a:t>
            </a:r>
            <a:r>
              <a:rPr lang="en-US" sz="2800" b="1" dirty="0"/>
              <a:t>, spherical/oblong, and well </a:t>
            </a:r>
            <a:r>
              <a:rPr lang="en-US" sz="2800" b="1" dirty="0" smtClean="0"/>
              <a:t>circumscribed</a:t>
            </a:r>
            <a:r>
              <a:rPr lang="en-US" sz="2800" dirty="0"/>
              <a:t> </a:t>
            </a:r>
            <a:r>
              <a:rPr lang="en-US" sz="2800" dirty="0" smtClean="0"/>
              <a:t>and have </a:t>
            </a:r>
            <a:r>
              <a:rPr lang="en-US" sz="2800" dirty="0"/>
              <a:t>a trajectory that </a:t>
            </a:r>
            <a:r>
              <a:rPr lang="en-US" sz="2800" b="1" dirty="0"/>
              <a:t>misses important structures </a:t>
            </a:r>
            <a:r>
              <a:rPr lang="en-US" sz="2800" b="1" dirty="0" smtClean="0"/>
              <a:t>like the </a:t>
            </a:r>
            <a:r>
              <a:rPr lang="en-US" sz="2800" b="1" dirty="0"/>
              <a:t>ventricles or large </a:t>
            </a:r>
            <a:r>
              <a:rPr lang="en-US" sz="2800" b="1" dirty="0" smtClean="0"/>
              <a:t>arteries</a:t>
            </a:r>
          </a:p>
          <a:p>
            <a:endParaRPr lang="en-US" sz="2800" b="1" dirty="0" smtClean="0"/>
          </a:p>
          <a:p>
            <a:r>
              <a:rPr lang="en-US" sz="2800" dirty="0"/>
              <a:t>Lesions that are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favorable</a:t>
            </a:r>
            <a:r>
              <a:rPr lang="en-US" sz="2800" dirty="0" smtClean="0"/>
              <a:t> are </a:t>
            </a:r>
            <a:r>
              <a:rPr lang="en-US" sz="2800" b="1" dirty="0" err="1"/>
              <a:t>hypervascular</a:t>
            </a:r>
            <a:r>
              <a:rPr lang="en-US" sz="2800" b="1" dirty="0"/>
              <a:t>, diffuse, and very </a:t>
            </a:r>
            <a:r>
              <a:rPr lang="en-US" sz="2800" b="1" dirty="0" smtClean="0"/>
              <a:t>large lesions</a:t>
            </a:r>
          </a:p>
          <a:p>
            <a:endParaRPr lang="en-US" sz="2800" b="1" dirty="0" smtClean="0"/>
          </a:p>
          <a:p>
            <a:r>
              <a:rPr lang="en-US" sz="2800" dirty="0"/>
              <a:t>Ideally the </a:t>
            </a:r>
            <a:r>
              <a:rPr lang="en-US" sz="2800" b="1" dirty="0"/>
              <a:t>complete </a:t>
            </a:r>
            <a:r>
              <a:rPr lang="en-US" sz="2800" b="1" dirty="0" smtClean="0"/>
              <a:t>lesion </a:t>
            </a:r>
            <a:r>
              <a:rPr lang="en-US" sz="2800" dirty="0" smtClean="0"/>
              <a:t>would </a:t>
            </a:r>
            <a:r>
              <a:rPr lang="en-US" sz="2800" dirty="0"/>
              <a:t>be covered by the </a:t>
            </a:r>
            <a:r>
              <a:rPr lang="en-US" sz="2800" b="1" dirty="0"/>
              <a:t>thermal damage </a:t>
            </a:r>
            <a:r>
              <a:rPr lang="en-US" sz="2800" b="1" dirty="0" smtClean="0"/>
              <a:t>threshold (TDT</a:t>
            </a:r>
            <a:r>
              <a:rPr lang="en-US" sz="2800" b="1" dirty="0"/>
              <a:t>) lines</a:t>
            </a:r>
            <a:r>
              <a:rPr lang="en-US" sz="2800" dirty="0"/>
              <a:t>, although the presence of eloquent areas </a:t>
            </a:r>
            <a:r>
              <a:rPr lang="en-US" sz="2800" dirty="0" smtClean="0"/>
              <a:t>or heat </a:t>
            </a:r>
            <a:r>
              <a:rPr lang="en-US" sz="2800" dirty="0"/>
              <a:t>sinks such as ventricles and blood vessels can </a:t>
            </a:r>
            <a:r>
              <a:rPr lang="en-US" sz="2800" dirty="0" smtClean="0"/>
              <a:t>limit lesion coverage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5915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 smtClean="0"/>
              <a:t>LITT for gliomas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86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/>
              <a:t>standard of care for gliomas</a:t>
            </a:r>
            <a:r>
              <a:rPr lang="en-US" sz="2400" dirty="0"/>
              <a:t>, especially </a:t>
            </a:r>
            <a:r>
              <a:rPr lang="en-US" sz="2400" dirty="0" smtClean="0"/>
              <a:t>high- grade </a:t>
            </a:r>
            <a:r>
              <a:rPr lang="en-US" sz="2400" dirty="0"/>
              <a:t>gliomas such as GBMs, is surgical </a:t>
            </a:r>
            <a:r>
              <a:rPr lang="en-US" sz="2400" dirty="0" smtClean="0"/>
              <a:t>resection with </a:t>
            </a:r>
            <a:r>
              <a:rPr lang="en-US" sz="2400" dirty="0"/>
              <a:t>adjuvant chemotherapy and </a:t>
            </a:r>
            <a:r>
              <a:rPr lang="en-US" sz="2400" dirty="0" smtClean="0"/>
              <a:t>radiation</a:t>
            </a:r>
          </a:p>
          <a:p>
            <a:r>
              <a:rPr lang="en-US" sz="2400" b="1" dirty="0" smtClean="0"/>
              <a:t>Maximal </a:t>
            </a:r>
            <a:r>
              <a:rPr lang="en-US" sz="2400" b="1" dirty="0"/>
              <a:t>resection </a:t>
            </a:r>
            <a:r>
              <a:rPr lang="en-US" sz="2400" dirty="0"/>
              <a:t>had more benefit </a:t>
            </a:r>
            <a:r>
              <a:rPr lang="en-US" sz="2400" dirty="0" smtClean="0"/>
              <a:t>compared with </a:t>
            </a:r>
            <a:r>
              <a:rPr lang="en-US" sz="2400" dirty="0"/>
              <a:t>partial resection or biopsy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LITT has been described in a </a:t>
            </a:r>
            <a:r>
              <a:rPr lang="en-US" sz="2400" b="1" dirty="0"/>
              <a:t>variety of primary brain tumors</a:t>
            </a:r>
            <a:r>
              <a:rPr lang="en-US" sz="2400" dirty="0"/>
              <a:t>, predominantly </a:t>
            </a:r>
            <a:r>
              <a:rPr lang="en-US" sz="2400" b="1" dirty="0"/>
              <a:t>gliomas </a:t>
            </a:r>
            <a:r>
              <a:rPr lang="en-US" sz="2400" b="1" dirty="0" smtClean="0"/>
              <a:t>and specially </a:t>
            </a:r>
            <a:r>
              <a:rPr lang="en-US" sz="2400" b="1" dirty="0" smtClean="0"/>
              <a:t>glioblastoma </a:t>
            </a:r>
            <a:r>
              <a:rPr lang="en-US" sz="2400" b="1" dirty="0" err="1"/>
              <a:t>multiforme</a:t>
            </a:r>
            <a:r>
              <a:rPr lang="en-US" sz="2400" b="1" dirty="0"/>
              <a:t> (GBM)</a:t>
            </a:r>
          </a:p>
          <a:p>
            <a:r>
              <a:rPr lang="en-US" sz="2400" dirty="0"/>
              <a:t>in both </a:t>
            </a:r>
            <a:r>
              <a:rPr lang="en-US" sz="2400" b="1" dirty="0"/>
              <a:t>newly diagnosed and recurrent </a:t>
            </a:r>
            <a:r>
              <a:rPr lang="en-US" sz="2400" b="1" dirty="0" smtClean="0"/>
              <a:t>tumors</a:t>
            </a:r>
          </a:p>
        </p:txBody>
      </p:sp>
    </p:spTree>
    <p:extLst>
      <p:ext uri="{BB962C8B-B14F-4D97-AF65-F5344CB8AC3E}">
        <p14:creationId xmlns:p14="http://schemas.microsoft.com/office/powerpoint/2010/main" val="1336998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097" y="1866468"/>
            <a:ext cx="11352212" cy="44881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Especially offered </a:t>
            </a:r>
            <a:r>
              <a:rPr lang="en-US" sz="2800" dirty="0"/>
              <a:t>for gliomas which are deemed </a:t>
            </a:r>
            <a:r>
              <a:rPr lang="en-US" sz="2800" b="1" dirty="0">
                <a:solidFill>
                  <a:schemeClr val="accent2"/>
                </a:solidFill>
              </a:rPr>
              <a:t>surgically inoperable </a:t>
            </a:r>
            <a:r>
              <a:rPr lang="en-US" sz="2800" dirty="0"/>
              <a:t>due to </a:t>
            </a:r>
            <a:r>
              <a:rPr lang="en-US" sz="2800" b="1" dirty="0"/>
              <a:t>deep- seated locations </a:t>
            </a:r>
            <a:r>
              <a:rPr lang="en-US" sz="2800" dirty="0"/>
              <a:t>or being </a:t>
            </a:r>
            <a:r>
              <a:rPr lang="en-US" sz="2800" b="1" dirty="0"/>
              <a:t>near eloquent regions </a:t>
            </a:r>
            <a:r>
              <a:rPr lang="en-US" sz="2800" dirty="0"/>
              <a:t>of the brain or for patients who are </a:t>
            </a:r>
            <a:r>
              <a:rPr lang="en-US" sz="2800" b="1" dirty="0"/>
              <a:t>deemed poor candidates for open surgery due to comorbidities or old age.</a:t>
            </a:r>
          </a:p>
          <a:p>
            <a:r>
              <a:rPr lang="en-US" sz="2800" dirty="0"/>
              <a:t>Some of the tumor locations ideal for upfront LITT therapy include</a:t>
            </a:r>
            <a:r>
              <a:rPr lang="en-US" sz="2800" b="1" dirty="0"/>
              <a:t> the deep gray matter structures such as thalamus and basal ganglia, corpus callosum, or insula</a:t>
            </a:r>
          </a:p>
          <a:p>
            <a:r>
              <a:rPr lang="en-US" sz="2800" b="1" dirty="0"/>
              <a:t>Muir and colleagues presented their series of 20 patients with </a:t>
            </a:r>
            <a:r>
              <a:rPr lang="en-US" sz="2800" b="1" dirty="0">
                <a:solidFill>
                  <a:schemeClr val="accent3"/>
                </a:solidFill>
              </a:rPr>
              <a:t>newly diagnosed, “inoperable” GBMs </a:t>
            </a:r>
            <a:r>
              <a:rPr lang="en-US" sz="2800" b="1" dirty="0"/>
              <a:t>and concluded that those patients had </a:t>
            </a:r>
            <a:r>
              <a:rPr lang="en-US" sz="2800" b="1" dirty="0">
                <a:solidFill>
                  <a:schemeClr val="accent3"/>
                </a:solidFill>
              </a:rPr>
              <a:t>similar survival times and local recurrence rates as patients who underwent surgical resection.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911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8146" y="1848716"/>
            <a:ext cx="11029950" cy="367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key characteristics </a:t>
            </a:r>
            <a:r>
              <a:rPr lang="en-US" sz="2800" dirty="0" smtClean="0"/>
              <a:t>of LITT </a:t>
            </a:r>
            <a:r>
              <a:rPr lang="en-US" sz="2800" dirty="0"/>
              <a:t>to grow popular among the neurosurgery world </a:t>
            </a:r>
            <a:r>
              <a:rPr lang="en-US" sz="2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efficacy </a:t>
            </a:r>
            <a:r>
              <a:rPr lang="en-US" sz="2400" dirty="0"/>
              <a:t>in achieving </a:t>
            </a:r>
            <a:r>
              <a:rPr lang="en-US" sz="2400" b="1" dirty="0"/>
              <a:t>similar </a:t>
            </a:r>
            <a:r>
              <a:rPr lang="en-US" sz="2400" b="1" dirty="0" err="1"/>
              <a:t>cytoreduction</a:t>
            </a:r>
            <a:r>
              <a:rPr lang="en-US" sz="2400" b="1" dirty="0"/>
              <a:t> of tumors as does standard surgical resection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allowing </a:t>
            </a:r>
            <a:r>
              <a:rPr lang="en-US" sz="2400" dirty="0"/>
              <a:t>for </a:t>
            </a:r>
            <a:r>
              <a:rPr lang="en-US" sz="2400" b="1" dirty="0"/>
              <a:t>real-time monitoring of tumor </a:t>
            </a:r>
            <a:r>
              <a:rPr lang="en-US" sz="2400" b="1" dirty="0" smtClean="0"/>
              <a:t>ablation</a:t>
            </a:r>
            <a:r>
              <a:rPr lang="en-US" sz="2400" dirty="0" smtClean="0"/>
              <a:t>, hence minimizing </a:t>
            </a:r>
            <a:r>
              <a:rPr lang="en-US" sz="2400" dirty="0"/>
              <a:t>damage to nearby eloquent areas  </a:t>
            </a:r>
            <a:r>
              <a:rPr lang="en-US" sz="2400" dirty="0" smtClean="0"/>
              <a:t>and </a:t>
            </a:r>
            <a:r>
              <a:rPr lang="en-US" sz="2400" b="1" dirty="0" smtClean="0"/>
              <a:t>lowering </a:t>
            </a:r>
            <a:r>
              <a:rPr lang="en-US" sz="2400" b="1" dirty="0"/>
              <a:t>risk of </a:t>
            </a:r>
            <a:r>
              <a:rPr lang="en-US" sz="2400" b="1" dirty="0" err="1"/>
              <a:t>developingnew</a:t>
            </a:r>
            <a:r>
              <a:rPr lang="en-US" sz="2400" b="1" dirty="0"/>
              <a:t> neurologic </a:t>
            </a:r>
            <a:r>
              <a:rPr lang="en-US" sz="2400" b="1" dirty="0" smtClean="0"/>
              <a:t>deficits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Lower complication </a:t>
            </a:r>
            <a:r>
              <a:rPr lang="en-US" sz="2400" b="1" dirty="0"/>
              <a:t>rate </a:t>
            </a:r>
            <a:r>
              <a:rPr lang="en-US" sz="2400" dirty="0" smtClean="0"/>
              <a:t>for </a:t>
            </a:r>
            <a:r>
              <a:rPr lang="en-US" sz="2400" dirty="0"/>
              <a:t>LITT compared with open craniotomy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159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01" y="923829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 smtClean="0"/>
              <a:t/>
            </a:r>
            <a:br>
              <a:rPr lang="en-US" b="1" cap="none" dirty="0" smtClean="0"/>
            </a:br>
            <a:r>
              <a:rPr lang="en-US" b="1" cap="none" dirty="0" smtClean="0"/>
              <a:t>Treatment outcomes</a:t>
            </a:r>
            <a:br>
              <a:rPr lang="en-US" b="1" cap="none" dirty="0" smtClean="0"/>
            </a:br>
            <a:r>
              <a:rPr lang="en-US" cap="none" dirty="0" smtClean="0"/>
              <a:t>primary brain tumors</a:t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47" y="2262909"/>
            <a:ext cx="11481498" cy="491836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Difference between </a:t>
            </a:r>
            <a:r>
              <a:rPr lang="en-US" sz="2200" b="1" dirty="0" smtClean="0"/>
              <a:t>recurrent </a:t>
            </a:r>
            <a:r>
              <a:rPr lang="en-US" sz="2200" b="1" dirty="0"/>
              <a:t>or primary brain tumor</a:t>
            </a:r>
            <a:endParaRPr lang="en-US" sz="2200" b="1" dirty="0" smtClean="0"/>
          </a:p>
          <a:p>
            <a:r>
              <a:rPr lang="en-US" sz="2200" dirty="0" smtClean="0"/>
              <a:t>Currently it </a:t>
            </a:r>
            <a:r>
              <a:rPr lang="en-US" sz="2200" dirty="0"/>
              <a:t>seems that patients treated with LITT </a:t>
            </a:r>
            <a:r>
              <a:rPr lang="en-US" sz="2200" b="1" dirty="0">
                <a:solidFill>
                  <a:srgbClr val="0070C0"/>
                </a:solidFill>
              </a:rPr>
              <a:t>frontline</a:t>
            </a:r>
            <a:r>
              <a:rPr lang="en-US" sz="2200" dirty="0"/>
              <a:t> for </a:t>
            </a:r>
            <a:r>
              <a:rPr lang="en-US" sz="2200" dirty="0" smtClean="0"/>
              <a:t>GBM have </a:t>
            </a:r>
            <a:r>
              <a:rPr lang="en-US" sz="2200" b="1" dirty="0" smtClean="0">
                <a:solidFill>
                  <a:srgbClr val="FF0000"/>
                </a:solidFill>
              </a:rPr>
              <a:t>reduced </a:t>
            </a:r>
            <a:r>
              <a:rPr lang="en-US" sz="2200" b="1" dirty="0">
                <a:solidFill>
                  <a:srgbClr val="FF0000"/>
                </a:solidFill>
              </a:rPr>
              <a:t>PFS and OS </a:t>
            </a:r>
            <a:r>
              <a:rPr lang="en-US" sz="2200" dirty="0"/>
              <a:t>compared with </a:t>
            </a:r>
            <a:r>
              <a:rPr lang="en-US" sz="2200" b="1" dirty="0">
                <a:solidFill>
                  <a:srgbClr val="0070C0"/>
                </a:solidFill>
              </a:rPr>
              <a:t>recurrent</a:t>
            </a:r>
            <a:r>
              <a:rPr lang="en-US" sz="2200" b="1" dirty="0"/>
              <a:t> </a:t>
            </a:r>
            <a:r>
              <a:rPr lang="en-US" sz="2200" b="1" dirty="0" smtClean="0"/>
              <a:t>GBM</a:t>
            </a:r>
          </a:p>
          <a:p>
            <a:r>
              <a:rPr lang="en-US" sz="2200" dirty="0"/>
              <a:t>but this could be confounded by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other important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variables </a:t>
            </a:r>
            <a:r>
              <a:rPr lang="en-US" sz="2200" dirty="0" smtClean="0"/>
              <a:t>such </a:t>
            </a:r>
            <a:r>
              <a:rPr lang="en-US" sz="2200" dirty="0"/>
              <a:t>as tumor </a:t>
            </a:r>
            <a:r>
              <a:rPr lang="en-US" sz="2200" b="1" dirty="0"/>
              <a:t>mutations</a:t>
            </a:r>
            <a:r>
              <a:rPr lang="en-US" sz="2200" dirty="0"/>
              <a:t>, </a:t>
            </a:r>
            <a:r>
              <a:rPr lang="en-US" sz="2200" b="1" dirty="0"/>
              <a:t>size</a:t>
            </a:r>
            <a:r>
              <a:rPr lang="en-US" sz="2200" dirty="0"/>
              <a:t>, </a:t>
            </a:r>
            <a:r>
              <a:rPr lang="en-US" sz="2200" b="1" dirty="0"/>
              <a:t>location</a:t>
            </a:r>
            <a:r>
              <a:rPr lang="en-US" sz="2200" dirty="0"/>
              <a:t>, and the </a:t>
            </a:r>
            <a:r>
              <a:rPr lang="en-US" sz="2200" b="1" dirty="0" smtClean="0"/>
              <a:t>functional </a:t>
            </a:r>
            <a:r>
              <a:rPr lang="en-US" sz="2200" dirty="0" smtClean="0"/>
              <a:t>status </a:t>
            </a:r>
            <a:r>
              <a:rPr lang="en-US" sz="2200" dirty="0"/>
              <a:t>of the patient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preoperatively</a:t>
            </a:r>
            <a:r>
              <a:rPr lang="en-US" sz="2200" dirty="0"/>
              <a:t>.</a:t>
            </a:r>
            <a:endParaRPr lang="en-US" sz="2200" b="1" dirty="0" smtClean="0"/>
          </a:p>
          <a:p>
            <a:r>
              <a:rPr lang="en-US" sz="2200" dirty="0" smtClean="0"/>
              <a:t>Tumor </a:t>
            </a:r>
            <a:r>
              <a:rPr lang="en-US" sz="2200" b="1" dirty="0"/>
              <a:t>volume less than 11 cm3 </a:t>
            </a:r>
            <a:r>
              <a:rPr lang="en-US" sz="2200" dirty="0"/>
              <a:t>and age </a:t>
            </a:r>
            <a:r>
              <a:rPr lang="en-US" sz="2200" b="1" dirty="0" smtClean="0"/>
              <a:t>less than </a:t>
            </a:r>
            <a:r>
              <a:rPr lang="en-US" sz="2200" b="1" dirty="0"/>
              <a:t>70 </a:t>
            </a:r>
            <a:r>
              <a:rPr lang="en-US" sz="2200" dirty="0"/>
              <a:t>were associated with </a:t>
            </a:r>
            <a:r>
              <a:rPr lang="en-US" sz="2200" b="1" dirty="0">
                <a:solidFill>
                  <a:srgbClr val="FF0000"/>
                </a:solidFill>
              </a:rPr>
              <a:t>significantly improved </a:t>
            </a:r>
            <a:r>
              <a:rPr lang="en-US" sz="2200" b="1" dirty="0" smtClean="0">
                <a:solidFill>
                  <a:srgbClr val="FF0000"/>
                </a:solidFill>
              </a:rPr>
              <a:t>OS</a:t>
            </a:r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extent of ablation (EOA) </a:t>
            </a:r>
            <a:r>
              <a:rPr lang="en-US" sz="2200" dirty="0"/>
              <a:t>would appear to be another significant predictor of outcomes after LITT &gt;&gt;&gt;&gt; </a:t>
            </a:r>
            <a:r>
              <a:rPr lang="en-US" sz="2200" b="1" dirty="0"/>
              <a:t>more complete ablation </a:t>
            </a:r>
            <a:r>
              <a:rPr lang="en-US" sz="2200" dirty="0"/>
              <a:t>of the tumor (less than 0.05 cm3 of </a:t>
            </a:r>
            <a:r>
              <a:rPr lang="en-US" sz="2200" b="1" dirty="0"/>
              <a:t>contrast-enhancing</a:t>
            </a:r>
            <a:r>
              <a:rPr lang="en-US" sz="2200" dirty="0"/>
              <a:t> tumor not ablated) was associated with </a:t>
            </a:r>
            <a:r>
              <a:rPr lang="en-US" sz="2200" b="1" dirty="0">
                <a:solidFill>
                  <a:srgbClr val="FF0000"/>
                </a:solidFill>
              </a:rPr>
              <a:t>increased OS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EOA was the strongest predictor of local control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Results of LITT for lesions within the posterior fossa.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25104"/>
          </a:xfrm>
        </p:spPr>
        <p:txBody>
          <a:bodyPr>
            <a:noAutofit/>
          </a:bodyPr>
          <a:lstStyle/>
          <a:p>
            <a:r>
              <a:rPr lang="en-US" sz="2400" dirty="0"/>
              <a:t>Ashraf and </a:t>
            </a:r>
            <a:r>
              <a:rPr lang="en-US" sz="2400" dirty="0" smtClean="0"/>
              <a:t>colleagues presented:  </a:t>
            </a:r>
            <a:r>
              <a:rPr lang="en-US" sz="2400" dirty="0" smtClean="0"/>
              <a:t>Lesions </a:t>
            </a:r>
            <a:r>
              <a:rPr lang="en-US" sz="2400" dirty="0"/>
              <a:t>tended to be </a:t>
            </a:r>
            <a:r>
              <a:rPr lang="en-US" sz="2400" b="1" dirty="0"/>
              <a:t>smaller </a:t>
            </a:r>
            <a:r>
              <a:rPr lang="en-US" sz="2400" b="1" dirty="0" smtClean="0"/>
              <a:t>in size </a:t>
            </a:r>
            <a:r>
              <a:rPr lang="en-US" sz="2400" dirty="0"/>
              <a:t>compared with their </a:t>
            </a:r>
            <a:r>
              <a:rPr lang="en-US" sz="2400" dirty="0" err="1"/>
              <a:t>supratentorial</a:t>
            </a:r>
            <a:r>
              <a:rPr lang="en-US" sz="2400" dirty="0"/>
              <a:t> </a:t>
            </a:r>
            <a:r>
              <a:rPr lang="en-US" sz="2400" dirty="0" smtClean="0"/>
              <a:t>counterparts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complication rate was </a:t>
            </a:r>
            <a:r>
              <a:rPr lang="en-US" sz="2400" dirty="0" smtClean="0"/>
              <a:t>approximately </a:t>
            </a:r>
            <a:r>
              <a:rPr lang="en-US" sz="2400" b="1" dirty="0" smtClean="0"/>
              <a:t>24</a:t>
            </a:r>
            <a:r>
              <a:rPr lang="en-US" sz="2400" dirty="0"/>
              <a:t>% and it was advised that </a:t>
            </a:r>
            <a:r>
              <a:rPr lang="en-US" sz="2400" b="1" dirty="0"/>
              <a:t>extra caution </a:t>
            </a:r>
            <a:r>
              <a:rPr lang="en-US" sz="2400" dirty="0" smtClean="0"/>
              <a:t>must be </a:t>
            </a:r>
            <a:r>
              <a:rPr lang="en-US" sz="2400" dirty="0"/>
              <a:t>taken to prevent damage to surrounding </a:t>
            </a:r>
            <a:r>
              <a:rPr lang="en-US" sz="2400" dirty="0" smtClean="0"/>
              <a:t>neural structures </a:t>
            </a:r>
            <a:r>
              <a:rPr lang="en-US" sz="2400" dirty="0"/>
              <a:t>as there is relatively more </a:t>
            </a:r>
            <a:r>
              <a:rPr lang="en-US" sz="2400" dirty="0" smtClean="0"/>
              <a:t>surrounding eloquent </a:t>
            </a:r>
            <a:r>
              <a:rPr lang="en-US" sz="2400" dirty="0"/>
              <a:t>tissue in the posterior fossa </a:t>
            </a:r>
            <a:r>
              <a:rPr lang="en-US" sz="2400" dirty="0" smtClean="0"/>
              <a:t>compared with </a:t>
            </a:r>
            <a:r>
              <a:rPr lang="en-US" sz="2400" dirty="0"/>
              <a:t>the </a:t>
            </a:r>
            <a:r>
              <a:rPr lang="en-US" sz="2400" dirty="0" err="1"/>
              <a:t>supratentorial</a:t>
            </a:r>
            <a:r>
              <a:rPr lang="en-US" sz="2400" dirty="0"/>
              <a:t> space. </a:t>
            </a:r>
            <a:endParaRPr lang="en-US" sz="2400" dirty="0" smtClean="0"/>
          </a:p>
          <a:p>
            <a:r>
              <a:rPr lang="en-US" sz="2400" dirty="0" err="1" smtClean="0"/>
              <a:t>Dadey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colleagues </a:t>
            </a:r>
            <a:r>
              <a:rPr lang="en-US" sz="2400" dirty="0"/>
              <a:t>further demonstrated the </a:t>
            </a:r>
            <a:r>
              <a:rPr lang="en-US" sz="2400" b="1" dirty="0" smtClean="0">
                <a:solidFill>
                  <a:schemeClr val="accent3"/>
                </a:solidFill>
              </a:rPr>
              <a:t>importance of </a:t>
            </a:r>
            <a:r>
              <a:rPr lang="en-US" sz="2400" b="1" dirty="0">
                <a:solidFill>
                  <a:schemeClr val="accent3"/>
                </a:solidFill>
              </a:rPr>
              <a:t>precise and accurate placement of the </a:t>
            </a:r>
            <a:r>
              <a:rPr lang="en-US" sz="2400" b="1" dirty="0" smtClean="0">
                <a:solidFill>
                  <a:schemeClr val="accent3"/>
                </a:solidFill>
              </a:rPr>
              <a:t>laser probe </a:t>
            </a:r>
            <a:r>
              <a:rPr lang="en-US" sz="2400" b="1" dirty="0">
                <a:solidFill>
                  <a:schemeClr val="accent3"/>
                </a:solidFill>
              </a:rPr>
              <a:t>using stereotactic guidance </a:t>
            </a:r>
            <a:r>
              <a:rPr lang="en-US" sz="2400" dirty="0"/>
              <a:t>to ensure </a:t>
            </a:r>
            <a:r>
              <a:rPr lang="en-US" sz="2400" dirty="0" smtClean="0"/>
              <a:t>effective </a:t>
            </a:r>
            <a:r>
              <a:rPr lang="en-US" sz="2400" dirty="0"/>
              <a:t>ablation of these deep-seated lesions </a:t>
            </a:r>
            <a:r>
              <a:rPr lang="en-US" sz="2400" dirty="0" smtClean="0"/>
              <a:t>without major </a:t>
            </a:r>
            <a:r>
              <a:rPr lang="en-US" sz="2400" dirty="0"/>
              <a:t>complications. </a:t>
            </a:r>
            <a:endParaRPr lang="en-US" sz="2400" dirty="0" smtClean="0"/>
          </a:p>
          <a:p>
            <a:r>
              <a:rPr lang="en-US" sz="2400" dirty="0" smtClean="0"/>
              <a:t>Other </a:t>
            </a:r>
            <a:r>
              <a:rPr lang="en-US" sz="2400" dirty="0"/>
              <a:t>studies also </a:t>
            </a:r>
            <a:r>
              <a:rPr lang="en-US" sz="2400" b="1" dirty="0" smtClean="0">
                <a:solidFill>
                  <a:schemeClr val="accent3"/>
                </a:solidFill>
              </a:rPr>
              <a:t>supported LITT </a:t>
            </a:r>
            <a:r>
              <a:rPr lang="en-US" sz="2400" b="1" dirty="0">
                <a:solidFill>
                  <a:schemeClr val="accent3"/>
                </a:solidFill>
              </a:rPr>
              <a:t>as an effective option </a:t>
            </a:r>
            <a:r>
              <a:rPr lang="en-US" sz="2400" dirty="0"/>
              <a:t>for posterior </a:t>
            </a:r>
            <a:r>
              <a:rPr lang="en-US" sz="2400" dirty="0" smtClean="0"/>
              <a:t>fossa tumors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69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4182" y="1108364"/>
            <a:ext cx="11314113" cy="523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feature of LITT that sets it apart from </a:t>
            </a:r>
            <a:r>
              <a:rPr lang="en-US" sz="2800" dirty="0" smtClean="0"/>
              <a:t>other techniques is </a:t>
            </a:r>
            <a:r>
              <a:rPr lang="en-US" sz="2800" b="1" dirty="0" smtClean="0">
                <a:solidFill>
                  <a:schemeClr val="accent2"/>
                </a:solidFill>
              </a:rPr>
              <a:t>real- time </a:t>
            </a:r>
            <a:r>
              <a:rPr lang="en-US" sz="2800" b="1" dirty="0">
                <a:solidFill>
                  <a:schemeClr val="accent2"/>
                </a:solidFill>
              </a:rPr>
              <a:t>thermal </a:t>
            </a:r>
            <a:r>
              <a:rPr lang="en-US" sz="2800" b="1" dirty="0" smtClean="0">
                <a:solidFill>
                  <a:schemeClr val="accent2"/>
                </a:solidFill>
              </a:rPr>
              <a:t>monitoring</a:t>
            </a:r>
          </a:p>
          <a:p>
            <a:r>
              <a:rPr lang="en-US" sz="2400" dirty="0" err="1"/>
              <a:t>McNichols</a:t>
            </a:r>
            <a:r>
              <a:rPr lang="en-US" sz="2400" dirty="0"/>
              <a:t> and </a:t>
            </a:r>
            <a:r>
              <a:rPr lang="en-US" sz="2400" dirty="0" smtClean="0"/>
              <a:t>colleagues </a:t>
            </a:r>
            <a:r>
              <a:rPr lang="en-US" sz="2400" dirty="0"/>
              <a:t>described a </a:t>
            </a:r>
            <a:r>
              <a:rPr lang="en-US" sz="2400" b="1" dirty="0">
                <a:solidFill>
                  <a:schemeClr val="accent3"/>
                </a:solidFill>
              </a:rPr>
              <a:t>computer-controlled </a:t>
            </a:r>
            <a:r>
              <a:rPr lang="en-US" sz="2400" b="1" dirty="0" smtClean="0">
                <a:solidFill>
                  <a:schemeClr val="accent3"/>
                </a:solidFill>
              </a:rPr>
              <a:t>laser thermal </a:t>
            </a:r>
            <a:r>
              <a:rPr lang="en-US" sz="2400" b="1" dirty="0">
                <a:solidFill>
                  <a:schemeClr val="accent3"/>
                </a:solidFill>
              </a:rPr>
              <a:t>therapy system</a:t>
            </a:r>
            <a:r>
              <a:rPr lang="en-US" sz="2400" dirty="0"/>
              <a:t>, which they used to </a:t>
            </a:r>
            <a:r>
              <a:rPr lang="en-US" sz="2400" dirty="0" smtClean="0"/>
              <a:t>produce </a:t>
            </a:r>
            <a:r>
              <a:rPr lang="en-US" sz="2400" dirty="0"/>
              <a:t>lesions in canine and porcine brains </a:t>
            </a:r>
            <a:r>
              <a:rPr lang="en-US" sz="2400" dirty="0" smtClean="0"/>
              <a:t>and used </a:t>
            </a:r>
            <a:r>
              <a:rPr lang="en-US" sz="2400" b="1" dirty="0">
                <a:solidFill>
                  <a:schemeClr val="accent3"/>
                </a:solidFill>
              </a:rPr>
              <a:t>MRI-based feedback </a:t>
            </a:r>
            <a:r>
              <a:rPr lang="en-US" sz="2400" dirty="0"/>
              <a:t>to control the </a:t>
            </a:r>
            <a:r>
              <a:rPr lang="en-US" sz="2400" dirty="0" smtClean="0"/>
              <a:t>thermal energy </a:t>
            </a:r>
            <a:r>
              <a:rPr lang="en-US" sz="2400" dirty="0"/>
              <a:t>and laser ablation.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system </a:t>
            </a:r>
            <a:r>
              <a:rPr lang="en-US" sz="2400" dirty="0" smtClean="0"/>
              <a:t>was effective </a:t>
            </a:r>
            <a:r>
              <a:rPr lang="en-US" sz="2400" dirty="0"/>
              <a:t>in </a:t>
            </a:r>
            <a:r>
              <a:rPr lang="en-US" sz="2400" b="1" dirty="0">
                <a:solidFill>
                  <a:schemeClr val="accent3"/>
                </a:solidFill>
              </a:rPr>
              <a:t>regulating heat</a:t>
            </a:r>
            <a:r>
              <a:rPr lang="en-US" sz="2400" dirty="0"/>
              <a:t>, eliminating </a:t>
            </a:r>
            <a:r>
              <a:rPr lang="en-US" sz="2400" dirty="0" smtClean="0"/>
              <a:t>carbonization </a:t>
            </a:r>
            <a:r>
              <a:rPr lang="en-US" sz="2400" dirty="0"/>
              <a:t>and vaporization, and protecting the fiber </a:t>
            </a:r>
            <a:r>
              <a:rPr lang="en-US" sz="2400" dirty="0" smtClean="0"/>
              <a:t>optic </a:t>
            </a:r>
            <a:r>
              <a:rPr lang="en-US" sz="2400" dirty="0"/>
              <a:t>applicators of the lasers. </a:t>
            </a:r>
            <a:endParaRPr lang="en-US" sz="2400" dirty="0" smtClean="0"/>
          </a:p>
          <a:p>
            <a:r>
              <a:rPr lang="en-US" sz="2400" dirty="0" smtClean="0"/>
              <a:t>Ultimately</a:t>
            </a:r>
            <a:r>
              <a:rPr lang="en-US" sz="2400" dirty="0"/>
              <a:t>, the </a:t>
            </a:r>
            <a:r>
              <a:rPr lang="en-US" sz="2400" b="1" dirty="0" smtClean="0">
                <a:solidFill>
                  <a:schemeClr val="accent3"/>
                </a:solidFill>
              </a:rPr>
              <a:t>MRI estimation </a:t>
            </a:r>
            <a:r>
              <a:rPr lang="en-US" sz="2400" b="1" dirty="0">
                <a:solidFill>
                  <a:schemeClr val="accent3"/>
                </a:solidFill>
              </a:rPr>
              <a:t>of thermal dose </a:t>
            </a:r>
            <a:r>
              <a:rPr lang="en-US" sz="2400" dirty="0"/>
              <a:t>correlated with </a:t>
            </a:r>
            <a:r>
              <a:rPr lang="en-US" sz="2400" dirty="0" smtClean="0"/>
              <a:t>thermal </a:t>
            </a:r>
            <a:r>
              <a:rPr lang="en-US" sz="2400" b="1" dirty="0" smtClean="0">
                <a:solidFill>
                  <a:srgbClr val="0070C0"/>
                </a:solidFill>
              </a:rPr>
              <a:t>necrosis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compatibility </a:t>
            </a:r>
            <a:r>
              <a:rPr lang="en-US" sz="2400" dirty="0"/>
              <a:t>of LITT with </a:t>
            </a:r>
            <a:r>
              <a:rPr lang="en-US" sz="2400" b="1" dirty="0">
                <a:solidFill>
                  <a:srgbClr val="0070C0"/>
                </a:solidFill>
              </a:rPr>
              <a:t>real-time MRI </a:t>
            </a:r>
            <a:r>
              <a:rPr lang="en-US" sz="2400" b="1" dirty="0" smtClean="0">
                <a:solidFill>
                  <a:srgbClr val="0070C0"/>
                </a:solidFill>
              </a:rPr>
              <a:t>thermometry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10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Other benefits of LITT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407608" cy="3678303"/>
          </a:xfrm>
        </p:spPr>
        <p:txBody>
          <a:bodyPr>
            <a:normAutofit/>
          </a:bodyPr>
          <a:lstStyle/>
          <a:p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b="1" dirty="0" smtClean="0"/>
              <a:t>multiple </a:t>
            </a:r>
            <a:r>
              <a:rPr lang="en-US" sz="2400" b="1" dirty="0"/>
              <a:t>times </a:t>
            </a:r>
            <a:r>
              <a:rPr lang="en-US" sz="2400" dirty="0"/>
              <a:t>without concerns for developing </a:t>
            </a:r>
            <a:r>
              <a:rPr lang="en-US" sz="2400" dirty="0" smtClean="0"/>
              <a:t>dose </a:t>
            </a:r>
            <a:r>
              <a:rPr lang="en-US" sz="2400" b="1" dirty="0" smtClean="0"/>
              <a:t>toxicity</a:t>
            </a:r>
            <a:r>
              <a:rPr lang="en-US" sz="2400" dirty="0"/>
              <a:t>, as with </a:t>
            </a:r>
            <a:r>
              <a:rPr lang="en-US" sz="2400" dirty="0" smtClean="0"/>
              <a:t>radiation </a:t>
            </a:r>
            <a:r>
              <a:rPr lang="en-US" sz="2400" b="1" dirty="0" smtClean="0"/>
              <a:t>resistance</a:t>
            </a:r>
            <a:r>
              <a:rPr lang="en-US" sz="2400" dirty="0"/>
              <a:t>, as </a:t>
            </a:r>
            <a:r>
              <a:rPr lang="en-US" sz="2400" dirty="0" smtClean="0"/>
              <a:t>with chemotherapy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Muir and colleagues </a:t>
            </a:r>
            <a:r>
              <a:rPr lang="en-US" sz="2400" dirty="0" smtClean="0"/>
              <a:t>published </a:t>
            </a:r>
            <a:r>
              <a:rPr lang="en-US" sz="2400" dirty="0"/>
              <a:t>their cohort of patients who </a:t>
            </a:r>
            <a:r>
              <a:rPr lang="en-US" sz="2400" dirty="0" smtClean="0"/>
              <a:t>underwent </a:t>
            </a:r>
            <a:r>
              <a:rPr lang="en-US" sz="2400" b="1" dirty="0" smtClean="0"/>
              <a:t>LITT </a:t>
            </a:r>
            <a:r>
              <a:rPr lang="en-US" sz="2400" b="1" dirty="0"/>
              <a:t>multiple times </a:t>
            </a:r>
            <a:r>
              <a:rPr lang="en-US" sz="2400" dirty="0"/>
              <a:t>for </a:t>
            </a:r>
            <a:r>
              <a:rPr lang="en-US" sz="2400" b="1" dirty="0"/>
              <a:t>recurrent GBMs </a:t>
            </a:r>
            <a:r>
              <a:rPr lang="en-US" sz="2400" dirty="0"/>
              <a:t>and </a:t>
            </a:r>
            <a:r>
              <a:rPr lang="en-US" sz="2400" dirty="0" smtClean="0"/>
              <a:t>found that </a:t>
            </a:r>
            <a:r>
              <a:rPr lang="en-US" sz="2400" dirty="0"/>
              <a:t>the patients tolerated the procedure well </a:t>
            </a:r>
            <a:r>
              <a:rPr lang="en-US" sz="2400" dirty="0" smtClean="0"/>
              <a:t>and also </a:t>
            </a:r>
            <a:r>
              <a:rPr lang="en-US" sz="2400" dirty="0"/>
              <a:t>had a meaningful survival </a:t>
            </a:r>
            <a:endParaRPr lang="en-US" sz="2400" dirty="0" smtClean="0"/>
          </a:p>
          <a:p>
            <a:r>
              <a:rPr lang="en-US" sz="2400" b="1" dirty="0" smtClean="0"/>
              <a:t>shorter hospital </a:t>
            </a:r>
            <a:r>
              <a:rPr lang="en-US" sz="2400" b="1" dirty="0"/>
              <a:t>stays </a:t>
            </a:r>
            <a:r>
              <a:rPr lang="en-US" sz="2400" dirty="0"/>
              <a:t>compared with open craniotomies with </a:t>
            </a:r>
            <a:r>
              <a:rPr lang="en-US" sz="2400" b="1" dirty="0"/>
              <a:t>faster </a:t>
            </a:r>
            <a:r>
              <a:rPr lang="en-US" sz="2400" b="1" dirty="0" smtClean="0"/>
              <a:t>recoveries</a:t>
            </a:r>
          </a:p>
          <a:p>
            <a:r>
              <a:rPr lang="en-US" sz="2400" b="1" dirty="0"/>
              <a:t>increased </a:t>
            </a:r>
            <a:r>
              <a:rPr lang="en-US" sz="2400" b="1" dirty="0" smtClean="0"/>
              <a:t>permeability of </a:t>
            </a:r>
            <a:r>
              <a:rPr lang="en-US" sz="2400" b="1" dirty="0"/>
              <a:t>therapeutic drugs </a:t>
            </a:r>
            <a:r>
              <a:rPr lang="en-US" sz="2400" dirty="0"/>
              <a:t>due to disruption of the </a:t>
            </a:r>
            <a:r>
              <a:rPr lang="en-US" sz="2400" dirty="0" smtClean="0"/>
              <a:t>blood brain </a:t>
            </a:r>
            <a:r>
              <a:rPr lang="en-US" sz="2400" dirty="0"/>
              <a:t>barrier (BBB).</a:t>
            </a:r>
          </a:p>
        </p:txBody>
      </p:sp>
    </p:spTree>
    <p:extLst>
      <p:ext uri="{BB962C8B-B14F-4D97-AF65-F5344CB8AC3E}">
        <p14:creationId xmlns:p14="http://schemas.microsoft.com/office/powerpoint/2010/main" val="311052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324481" cy="4377322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Laser interstitial thermal therapy (</a:t>
            </a:r>
            <a:r>
              <a:rPr lang="en-US" sz="2200" b="1" dirty="0" smtClean="0">
                <a:solidFill>
                  <a:srgbClr val="FF0000"/>
                </a:solidFill>
              </a:rPr>
              <a:t>LITT) </a:t>
            </a:r>
            <a:r>
              <a:rPr lang="en-US" sz="2200" dirty="0" smtClean="0"/>
              <a:t>first </a:t>
            </a:r>
            <a:r>
              <a:rPr lang="en-US" sz="2200" dirty="0"/>
              <a:t>described </a:t>
            </a:r>
            <a:r>
              <a:rPr lang="en-US" sz="2200" dirty="0" smtClean="0"/>
              <a:t>for brain </a:t>
            </a:r>
            <a:r>
              <a:rPr lang="en-US" sz="2200" dirty="0"/>
              <a:t>tumors by </a:t>
            </a:r>
            <a:r>
              <a:rPr lang="en-US" sz="2200" b="1" dirty="0"/>
              <a:t>Sugiyama et al.1 in </a:t>
            </a:r>
            <a:r>
              <a:rPr lang="en-US" sz="2200" b="1" dirty="0" smtClean="0"/>
              <a:t>1990</a:t>
            </a:r>
          </a:p>
          <a:p>
            <a:r>
              <a:rPr lang="en-US" sz="2200" b="1" dirty="0">
                <a:solidFill>
                  <a:schemeClr val="accent3"/>
                </a:solidFill>
              </a:rPr>
              <a:t>minimally </a:t>
            </a:r>
            <a:r>
              <a:rPr lang="en-US" sz="2200" b="1" dirty="0" smtClean="0">
                <a:solidFill>
                  <a:schemeClr val="accent3"/>
                </a:solidFill>
              </a:rPr>
              <a:t>invasive technique </a:t>
            </a:r>
            <a:endParaRPr lang="fa-IR" sz="2200" b="1" dirty="0" smtClean="0"/>
          </a:p>
          <a:p>
            <a:r>
              <a:rPr lang="en-US" sz="2200" b="1" dirty="0" smtClean="0"/>
              <a:t>achieves stereotactic tissue ablation via delivery of thermal energy to a designated brain region</a:t>
            </a:r>
          </a:p>
          <a:p>
            <a:r>
              <a:rPr lang="en-US" sz="2200" dirty="0" smtClean="0"/>
              <a:t> Given </a:t>
            </a:r>
            <a:r>
              <a:rPr lang="en-US" sz="2200" dirty="0"/>
              <a:t>its </a:t>
            </a:r>
            <a:r>
              <a:rPr lang="en-US" sz="2200" b="1" dirty="0"/>
              <a:t>minimally invasive nature </a:t>
            </a:r>
            <a:r>
              <a:rPr lang="en-US" sz="2200" dirty="0"/>
              <a:t>and ability to access lesions in </a:t>
            </a:r>
            <a:r>
              <a:rPr lang="en-US" sz="2200" b="1" dirty="0"/>
              <a:t>problematic locations</a:t>
            </a:r>
            <a:r>
              <a:rPr lang="en-US" sz="2200" dirty="0"/>
              <a:t>, LITT has </a:t>
            </a:r>
            <a:r>
              <a:rPr lang="en-US" sz="2200" dirty="0" smtClean="0"/>
              <a:t>been adopted </a:t>
            </a:r>
            <a:r>
              <a:rPr lang="en-US" sz="2200" dirty="0"/>
              <a:t>for a variety of </a:t>
            </a:r>
            <a:r>
              <a:rPr lang="en-US" sz="2200" b="1" dirty="0"/>
              <a:t>neurosurgical operations</a:t>
            </a:r>
            <a:r>
              <a:rPr lang="en-US" sz="2200" dirty="0"/>
              <a:t>, including those for </a:t>
            </a:r>
            <a:r>
              <a:rPr lang="en-US" sz="2200" b="1" dirty="0">
                <a:solidFill>
                  <a:schemeClr val="accent6"/>
                </a:solidFill>
              </a:rPr>
              <a:t>intracranial tumors, </a:t>
            </a:r>
            <a:r>
              <a:rPr lang="en-US" sz="2200" b="1" dirty="0" smtClean="0">
                <a:solidFill>
                  <a:schemeClr val="accent6"/>
                </a:solidFill>
              </a:rPr>
              <a:t>radiation necrosis, and epilepsy</a:t>
            </a:r>
          </a:p>
          <a:p>
            <a:r>
              <a:rPr lang="en-US" sz="2200" b="1" dirty="0" smtClean="0"/>
              <a:t>thermal</a:t>
            </a:r>
            <a:r>
              <a:rPr lang="en-US" sz="2200" dirty="0" smtClean="0"/>
              <a:t> energy is strategically delivered to induce </a:t>
            </a:r>
            <a:r>
              <a:rPr lang="en-US" sz="2200" b="1" dirty="0" err="1" smtClean="0"/>
              <a:t>hyperthermic</a:t>
            </a:r>
            <a:r>
              <a:rPr lang="en-US" sz="2200" b="1" dirty="0" smtClean="0"/>
              <a:t> damage </a:t>
            </a:r>
            <a:r>
              <a:rPr lang="en-US" sz="2200" dirty="0" smtClean="0"/>
              <a:t>of the target tissue while </a:t>
            </a:r>
            <a:r>
              <a:rPr lang="en-US" sz="2200" b="1" dirty="0" smtClean="0"/>
              <a:t>magnetic resonance thermometry</a:t>
            </a:r>
            <a:r>
              <a:rPr lang="en-US" sz="2200" dirty="0" smtClean="0"/>
              <a:t> facilitates real-time monitoring of the thermal energy being delivered</a:t>
            </a:r>
          </a:p>
          <a:p>
            <a:endParaRPr lang="en-US" sz="2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8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 smtClean="0"/>
              <a:t>LITT for recurrent gliomas</a:t>
            </a:r>
            <a:br>
              <a:rPr lang="en-US" b="1" cap="none" dirty="0" smtClean="0"/>
            </a:b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8975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Repeat </a:t>
            </a:r>
            <a:r>
              <a:rPr lang="en-US" sz="2400" b="1" dirty="0"/>
              <a:t>surgery </a:t>
            </a:r>
            <a:r>
              <a:rPr lang="en-US" sz="2400" dirty="0"/>
              <a:t>in a potentially </a:t>
            </a:r>
            <a:r>
              <a:rPr lang="en-US" sz="2400" dirty="0" smtClean="0"/>
              <a:t>already frail </a:t>
            </a:r>
            <a:r>
              <a:rPr lang="en-US" sz="2400" dirty="0"/>
              <a:t>patient can lead to </a:t>
            </a:r>
            <a:r>
              <a:rPr lang="en-US" sz="2400" b="1" dirty="0"/>
              <a:t>morbidity</a:t>
            </a:r>
            <a:r>
              <a:rPr lang="en-US" sz="2400" dirty="0"/>
              <a:t> and wound </a:t>
            </a:r>
            <a:r>
              <a:rPr lang="en-US" sz="2400" dirty="0" smtClean="0"/>
              <a:t>healing </a:t>
            </a:r>
            <a:r>
              <a:rPr lang="en-US" sz="2400" dirty="0"/>
              <a:t>issues due to </a:t>
            </a:r>
            <a:r>
              <a:rPr lang="en-US" sz="2400" b="1" dirty="0"/>
              <a:t>prior chemotherapy and </a:t>
            </a:r>
            <a:r>
              <a:rPr lang="en-US" sz="2400" b="1" dirty="0" smtClean="0"/>
              <a:t>radiation.</a:t>
            </a:r>
          </a:p>
          <a:p>
            <a:r>
              <a:rPr lang="en-US" sz="2400" b="1" dirty="0" smtClean="0"/>
              <a:t>At </a:t>
            </a:r>
            <a:r>
              <a:rPr lang="en-US" sz="2400" b="1" dirty="0"/>
              <a:t>the time of </a:t>
            </a:r>
            <a:r>
              <a:rPr lang="en-US" sz="2400" b="1" dirty="0" smtClean="0"/>
              <a:t>recurrence, many </a:t>
            </a:r>
            <a:r>
              <a:rPr lang="en-US" sz="2400" b="1" dirty="0"/>
              <a:t>patients are not as healthy to tolerate </a:t>
            </a:r>
            <a:r>
              <a:rPr lang="en-US" sz="2400" b="1" dirty="0" smtClean="0"/>
              <a:t>further open surgery</a:t>
            </a:r>
          </a:p>
          <a:p>
            <a:r>
              <a:rPr lang="en-US" sz="2400" b="1" dirty="0"/>
              <a:t>Factors found to </a:t>
            </a:r>
            <a:r>
              <a:rPr lang="en-US" sz="2400" b="1" dirty="0" smtClean="0"/>
              <a:t>be associated </a:t>
            </a:r>
            <a:r>
              <a:rPr lang="en-US" sz="2400" b="1" dirty="0"/>
              <a:t>with poor postoperative survival </a:t>
            </a:r>
            <a:r>
              <a:rPr lang="en-US" sz="2400" dirty="0"/>
              <a:t>in </a:t>
            </a:r>
            <a:r>
              <a:rPr lang="en-US" sz="2400" dirty="0" smtClean="0"/>
              <a:t>patients </a:t>
            </a:r>
            <a:r>
              <a:rPr lang="en-US" sz="2400" dirty="0"/>
              <a:t>with recurrent GBMs included tumor </a:t>
            </a:r>
            <a:r>
              <a:rPr lang="en-US" sz="2400" dirty="0" smtClean="0"/>
              <a:t>location </a:t>
            </a:r>
            <a:r>
              <a:rPr lang="en-US" sz="2400" dirty="0"/>
              <a:t>in eloquent brain regions, </a:t>
            </a:r>
            <a:r>
              <a:rPr lang="en-US" sz="2400" dirty="0" err="1" smtClean="0"/>
              <a:t>Karnofsky</a:t>
            </a:r>
            <a:r>
              <a:rPr lang="en-US" sz="2400" dirty="0" smtClean="0"/>
              <a:t> performance status, </a:t>
            </a:r>
            <a:r>
              <a:rPr lang="en-US" sz="2400" dirty="0"/>
              <a:t>and tumor </a:t>
            </a:r>
            <a:r>
              <a:rPr lang="en-US" sz="2400" dirty="0" smtClean="0"/>
              <a:t>volume </a:t>
            </a:r>
          </a:p>
        </p:txBody>
      </p:sp>
    </p:spTree>
    <p:extLst>
      <p:ext uri="{BB962C8B-B14F-4D97-AF65-F5344CB8AC3E}">
        <p14:creationId xmlns:p14="http://schemas.microsoft.com/office/powerpoint/2010/main" val="1261714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90255"/>
            <a:ext cx="11249891" cy="416920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LITT offers a safer alternative that can still decrease tumor burden offering comparable </a:t>
            </a:r>
            <a:r>
              <a:rPr lang="en-US" sz="2400" b="1" dirty="0" err="1">
                <a:solidFill>
                  <a:srgbClr val="FF0000"/>
                </a:solidFill>
              </a:rPr>
              <a:t>cytoreductive</a:t>
            </a:r>
            <a:r>
              <a:rPr lang="en-US" sz="2400" b="1" dirty="0">
                <a:solidFill>
                  <a:srgbClr val="FF0000"/>
                </a:solidFill>
              </a:rPr>
              <a:t> effects through ablation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Although no studies have directly compared the efficacy of </a:t>
            </a:r>
            <a:r>
              <a:rPr lang="en-US" sz="2400" b="1" dirty="0"/>
              <a:t>LITT</a:t>
            </a:r>
            <a:r>
              <a:rPr lang="en-US" sz="2400" dirty="0"/>
              <a:t> </a:t>
            </a:r>
            <a:r>
              <a:rPr lang="en-US" sz="2400" b="1" dirty="0"/>
              <a:t>versus any chemotherapeutic regimens</a:t>
            </a:r>
            <a:r>
              <a:rPr lang="en-US" sz="2400" dirty="0"/>
              <a:t>, individual studies have shown </a:t>
            </a:r>
            <a:r>
              <a:rPr lang="en-US" sz="2400" b="1" dirty="0">
                <a:solidFill>
                  <a:schemeClr val="accent6"/>
                </a:solidFill>
              </a:rPr>
              <a:t>comparable</a:t>
            </a:r>
            <a:r>
              <a:rPr lang="en-US" sz="2400" dirty="0"/>
              <a:t>, if not superior, </a:t>
            </a:r>
            <a:r>
              <a:rPr lang="en-US" sz="2400" b="1" dirty="0">
                <a:solidFill>
                  <a:schemeClr val="accent6"/>
                </a:solidFill>
              </a:rPr>
              <a:t>results of LITT to those of chemotherapy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 pooled analysis of all available literature suggest that LITT </a:t>
            </a:r>
            <a:r>
              <a:rPr lang="en-US" sz="2400" b="1" dirty="0">
                <a:solidFill>
                  <a:schemeClr val="accent6"/>
                </a:solidFill>
              </a:rPr>
              <a:t>may be favorable to chemotherapy for the treatment of recurrent, progressive glioblastomas.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3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LITT in the treatment of brain metastases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LITT is </a:t>
            </a:r>
            <a:r>
              <a:rPr lang="en-US" sz="2400" dirty="0" smtClean="0"/>
              <a:t>mainly indicated </a:t>
            </a:r>
            <a:r>
              <a:rPr lang="en-US" sz="2400" dirty="0"/>
              <a:t>to treat metastatic brain lesions </a:t>
            </a:r>
            <a:r>
              <a:rPr lang="en-US" sz="2400" b="1" dirty="0"/>
              <a:t>refractory to </a:t>
            </a:r>
            <a:r>
              <a:rPr lang="en-US" sz="2400" b="1" dirty="0" smtClean="0"/>
              <a:t>standard </a:t>
            </a:r>
            <a:r>
              <a:rPr lang="en-US" sz="2400" b="1" dirty="0"/>
              <a:t>treatment </a:t>
            </a:r>
            <a:r>
              <a:rPr lang="en-US" sz="2400" dirty="0"/>
              <a:t>(failing radiation or craniotomy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which are </a:t>
            </a:r>
            <a:r>
              <a:rPr lang="en-US" sz="2400" b="1" dirty="0" smtClean="0"/>
              <a:t>deeply </a:t>
            </a:r>
            <a:r>
              <a:rPr lang="en-US" sz="2400" b="1" dirty="0"/>
              <a:t>seated or surgically inaccessible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especially </a:t>
            </a:r>
            <a:r>
              <a:rPr lang="en-US" sz="2400" dirty="0"/>
              <a:t>in </a:t>
            </a:r>
            <a:r>
              <a:rPr lang="en-US" sz="2400" dirty="0" smtClean="0"/>
              <a:t>patients too frail </a:t>
            </a:r>
            <a:r>
              <a:rPr lang="en-US" sz="2400" dirty="0"/>
              <a:t>to </a:t>
            </a:r>
            <a:r>
              <a:rPr lang="en-US" sz="2400" b="1" dirty="0"/>
              <a:t>tolerate major surgical </a:t>
            </a:r>
            <a:r>
              <a:rPr lang="en-US" sz="2400" b="1" dirty="0" smtClean="0"/>
              <a:t>stress</a:t>
            </a:r>
          </a:p>
          <a:p>
            <a:r>
              <a:rPr lang="en-US" sz="2400" b="1" dirty="0" err="1" smtClean="0"/>
              <a:t>Fordeep</a:t>
            </a:r>
            <a:r>
              <a:rPr lang="en-US" sz="2400" b="1" dirty="0" smtClean="0"/>
              <a:t>-seated </a:t>
            </a:r>
            <a:r>
              <a:rPr lang="en-US" sz="2400" b="1" dirty="0"/>
              <a:t>lesions </a:t>
            </a:r>
            <a:r>
              <a:rPr lang="en-US" sz="2400" dirty="0"/>
              <a:t>in eloquent regions, diffusion </a:t>
            </a:r>
            <a:r>
              <a:rPr lang="en-US" sz="2400" b="1" dirty="0" smtClean="0">
                <a:solidFill>
                  <a:schemeClr val="accent3"/>
                </a:solidFill>
              </a:rPr>
              <a:t>tensor imaging </a:t>
            </a:r>
            <a:r>
              <a:rPr lang="en-US" sz="2400" b="1" dirty="0">
                <a:solidFill>
                  <a:schemeClr val="accent3"/>
                </a:solidFill>
              </a:rPr>
              <a:t>(DTI) </a:t>
            </a:r>
            <a:r>
              <a:rPr lang="en-US" sz="2400" b="1" dirty="0" err="1">
                <a:solidFill>
                  <a:schemeClr val="accent3"/>
                </a:solidFill>
              </a:rPr>
              <a:t>tractography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can be incorporated to </a:t>
            </a:r>
            <a:r>
              <a:rPr lang="en-US" sz="2400" b="1" dirty="0"/>
              <a:t>guide </a:t>
            </a:r>
            <a:r>
              <a:rPr lang="en-US" sz="2400" b="1" dirty="0" smtClean="0"/>
              <a:t>the extent </a:t>
            </a:r>
            <a:r>
              <a:rPr lang="en-US" sz="2400" b="1" dirty="0"/>
              <a:t>of ablation and help preserve important tract</a:t>
            </a:r>
            <a:r>
              <a:rPr lang="en-US" sz="2400" dirty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3363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Treatment outcomes</a:t>
            </a:r>
            <a:br>
              <a:rPr lang="en-US" b="1" cap="none" dirty="0" smtClean="0"/>
            </a:br>
            <a:r>
              <a:rPr lang="en-US" cap="none" dirty="0" smtClean="0"/>
              <a:t>metastatic brain tumors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46" y="2452967"/>
            <a:ext cx="11389135" cy="442812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One study: </a:t>
            </a:r>
            <a:r>
              <a:rPr lang="en-US" sz="2400" dirty="0" smtClean="0"/>
              <a:t>When comparing </a:t>
            </a:r>
            <a:r>
              <a:rPr lang="en-US" sz="2400" dirty="0"/>
              <a:t>LITT with open craniotomy for tumor </a:t>
            </a:r>
            <a:r>
              <a:rPr lang="en-US" sz="2400" dirty="0" smtClean="0"/>
              <a:t>resection for </a:t>
            </a:r>
            <a:r>
              <a:rPr lang="en-US" sz="2400" dirty="0"/>
              <a:t>BMs, there was </a:t>
            </a:r>
            <a:r>
              <a:rPr lang="en-US" sz="2400" b="1" dirty="0">
                <a:solidFill>
                  <a:schemeClr val="accent3"/>
                </a:solidFill>
              </a:rPr>
              <a:t>no significant difference in the </a:t>
            </a:r>
            <a:r>
              <a:rPr lang="en-US" sz="2400" b="1" dirty="0" smtClean="0">
                <a:solidFill>
                  <a:schemeClr val="accent3"/>
                </a:solidFill>
              </a:rPr>
              <a:t>PFS and OS</a:t>
            </a:r>
          </a:p>
          <a:p>
            <a:r>
              <a:rPr lang="en-US" sz="2400" b="1" dirty="0"/>
              <a:t>Other study: </a:t>
            </a:r>
            <a:r>
              <a:rPr lang="en-US" sz="2400" dirty="0"/>
              <a:t>found that </a:t>
            </a:r>
            <a:r>
              <a:rPr lang="en-US" sz="2400" b="1" dirty="0">
                <a:solidFill>
                  <a:schemeClr val="accent3"/>
                </a:solidFill>
              </a:rPr>
              <a:t>more</a:t>
            </a:r>
            <a:r>
              <a:rPr lang="en-US" sz="2400" dirty="0"/>
              <a:t> patients had resolution of </a:t>
            </a:r>
            <a:r>
              <a:rPr lang="en-US" sz="2400" dirty="0" smtClean="0"/>
              <a:t>their preoperative </a:t>
            </a:r>
            <a:r>
              <a:rPr lang="en-US" sz="2400" dirty="0"/>
              <a:t>symptoms </a:t>
            </a:r>
            <a:r>
              <a:rPr lang="en-US" sz="2400" b="1" dirty="0">
                <a:solidFill>
                  <a:schemeClr val="accent3"/>
                </a:solidFill>
              </a:rPr>
              <a:t>with craniotomy compared </a:t>
            </a:r>
            <a:r>
              <a:rPr lang="en-US" sz="2400" b="1" dirty="0" smtClean="0">
                <a:solidFill>
                  <a:schemeClr val="accent3"/>
                </a:solidFill>
              </a:rPr>
              <a:t>with LITT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82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4266" y="886691"/>
            <a:ext cx="11325225" cy="5689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The </a:t>
            </a:r>
            <a:r>
              <a:rPr lang="en-US" sz="2600" b="1" dirty="0">
                <a:solidFill>
                  <a:srgbClr val="0070C0"/>
                </a:solidFill>
              </a:rPr>
              <a:t>degree of ablation </a:t>
            </a:r>
            <a:r>
              <a:rPr lang="en-US" sz="2600" dirty="0"/>
              <a:t>seems to be more strongly associated with outcome in the BM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/>
              <a:t>Local disease progression </a:t>
            </a:r>
            <a:r>
              <a:rPr lang="en-US" sz="2600" dirty="0"/>
              <a:t>was seen </a:t>
            </a:r>
            <a:r>
              <a:rPr lang="en-US" sz="2600" b="1" dirty="0"/>
              <a:t>in 25% of completely </a:t>
            </a:r>
            <a:r>
              <a:rPr lang="en-US" sz="2600" dirty="0"/>
              <a:t>ablated BMs compared with </a:t>
            </a:r>
            <a:r>
              <a:rPr lang="en-US" sz="2600" b="1" dirty="0"/>
              <a:t>62.5% of incompletely ablated BMs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In a systematic review of 13 publications using LITT after radiation therapy for BMs, </a:t>
            </a:r>
            <a:r>
              <a:rPr lang="en-US" sz="2600" b="1" dirty="0"/>
              <a:t>local control and PFS occurred more often in completely ablated lesions.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a retrospective study of LITT procedures on 24 patients with BM, </a:t>
            </a:r>
            <a:r>
              <a:rPr lang="en-US" sz="2600" b="1" dirty="0">
                <a:solidFill>
                  <a:srgbClr val="C00000"/>
                </a:solidFill>
              </a:rPr>
              <a:t>PFS was significantly longer </a:t>
            </a:r>
            <a:r>
              <a:rPr lang="en-US" sz="2600" b="1" dirty="0"/>
              <a:t>when greater than 97% of the tumor was </a:t>
            </a:r>
            <a:r>
              <a:rPr lang="en-US" sz="2600" b="1" dirty="0" smtClean="0"/>
              <a:t>ablated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b="1" dirty="0"/>
          </a:p>
          <a:p>
            <a:r>
              <a:rPr lang="en-US" sz="2600" b="1" dirty="0">
                <a:solidFill>
                  <a:srgbClr val="0070C0"/>
                </a:solidFill>
              </a:rPr>
              <a:t>tumor size </a:t>
            </a:r>
            <a:r>
              <a:rPr lang="en-US" sz="2600" dirty="0"/>
              <a:t>was found to be a significant predictor of PFS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3"/>
                </a:solidFill>
              </a:rPr>
              <a:t>smaller</a:t>
            </a:r>
            <a:r>
              <a:rPr lang="en-US" sz="2600" b="1" dirty="0"/>
              <a:t> tumor volumes </a:t>
            </a:r>
            <a:r>
              <a:rPr lang="en-US" sz="2600" dirty="0"/>
              <a:t>responding </a:t>
            </a:r>
            <a:r>
              <a:rPr lang="en-US" sz="2600" b="1" dirty="0">
                <a:solidFill>
                  <a:srgbClr val="C00000"/>
                </a:solidFill>
              </a:rPr>
              <a:t>better than larger volumes </a:t>
            </a:r>
            <a:r>
              <a:rPr lang="en-US" sz="2600" dirty="0" smtClean="0"/>
              <a:t>tumors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r>
              <a:rPr lang="en-US" sz="2600" b="1" dirty="0">
                <a:solidFill>
                  <a:srgbClr val="0070C0"/>
                </a:solidFill>
              </a:rPr>
              <a:t>Multiple tumor? </a:t>
            </a:r>
            <a:r>
              <a:rPr lang="en-US" sz="2600" b="1" dirty="0"/>
              <a:t>Require much longer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31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17429"/>
            <a:ext cx="11029616" cy="1013800"/>
          </a:xfrm>
        </p:spPr>
        <p:txBody>
          <a:bodyPr>
            <a:normAutofit/>
          </a:bodyPr>
          <a:lstStyle/>
          <a:p>
            <a:r>
              <a:rPr lang="en-US" sz="3600" b="1" cap="none" dirty="0" smtClean="0">
                <a:solidFill>
                  <a:schemeClr val="bg2"/>
                </a:solidFill>
              </a:rPr>
              <a:t>Extent of ablation (EOA)</a:t>
            </a:r>
            <a:endParaRPr lang="en-US" sz="3600" cap="none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2115841"/>
            <a:ext cx="11628582" cy="4377322"/>
          </a:xfrm>
        </p:spPr>
        <p:txBody>
          <a:bodyPr>
            <a:noAutofit/>
          </a:bodyPr>
          <a:lstStyle/>
          <a:p>
            <a:r>
              <a:rPr lang="en-US" sz="2200" dirty="0"/>
              <a:t>The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extent of ablation (EOA) </a:t>
            </a:r>
            <a:r>
              <a:rPr lang="en-US" sz="2200" dirty="0"/>
              <a:t>would appear to be another significant predictor of </a:t>
            </a:r>
            <a:r>
              <a:rPr lang="en-US" sz="2200" b="1" dirty="0"/>
              <a:t>outcomes after LITT </a:t>
            </a:r>
            <a:endParaRPr lang="en-US" sz="2200" dirty="0" smtClean="0"/>
          </a:p>
          <a:p>
            <a:r>
              <a:rPr lang="en-US" sz="2200" dirty="0" smtClean="0"/>
              <a:t> </a:t>
            </a:r>
            <a:r>
              <a:rPr lang="en-US" sz="2200" b="1" dirty="0"/>
              <a:t>more complete ablation </a:t>
            </a:r>
            <a:r>
              <a:rPr lang="en-US" sz="2200" dirty="0"/>
              <a:t>of the tumor (less than 0.05 cm3 of </a:t>
            </a:r>
            <a:r>
              <a:rPr lang="en-US" sz="2200" b="1" dirty="0"/>
              <a:t>contrast-enhancing</a:t>
            </a:r>
            <a:r>
              <a:rPr lang="en-US" sz="2200" dirty="0"/>
              <a:t> </a:t>
            </a:r>
            <a:r>
              <a:rPr lang="en-US" sz="2200" b="1" dirty="0"/>
              <a:t>tumor</a:t>
            </a:r>
            <a:r>
              <a:rPr lang="en-US" sz="2200" dirty="0"/>
              <a:t> not ablated) was associated with </a:t>
            </a:r>
            <a:r>
              <a:rPr lang="en-US" sz="2200" b="1" dirty="0">
                <a:solidFill>
                  <a:srgbClr val="FF0000"/>
                </a:solidFill>
              </a:rPr>
              <a:t>increased OS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EOA was the strongest predictor of local control </a:t>
            </a:r>
          </a:p>
          <a:p>
            <a:pPr lvl="1"/>
            <a:r>
              <a:rPr lang="en-US" sz="2200" b="1" dirty="0" smtClean="0">
                <a:solidFill>
                  <a:schemeClr val="accent3"/>
                </a:solidFill>
              </a:rPr>
              <a:t>Dynamic  contrast-enhanced  MR  imaging  (DCE-MRI),</a:t>
            </a:r>
            <a:r>
              <a:rPr lang="en-US" sz="2200" dirty="0" smtClean="0">
                <a:solidFill>
                  <a:schemeClr val="accent3"/>
                </a:solidFill>
              </a:rPr>
              <a:t>  </a:t>
            </a:r>
            <a:r>
              <a:rPr lang="en-US" sz="2200" dirty="0" err="1" smtClean="0"/>
              <a:t>adynamic</a:t>
            </a:r>
            <a:r>
              <a:rPr lang="en-US" sz="2200" dirty="0" smtClean="0"/>
              <a:t> </a:t>
            </a:r>
            <a:r>
              <a:rPr lang="en-US" sz="2200" dirty="0"/>
              <a:t>T1-weighted perfusion imaging technique, can </a:t>
            </a:r>
            <a:r>
              <a:rPr lang="en-US" sz="2200" dirty="0" smtClean="0"/>
              <a:t>be </a:t>
            </a:r>
            <a:r>
              <a:rPr lang="en-US" sz="2200" dirty="0"/>
              <a:t>used to characterize the vasculature of tissue from which many quantifiable physiologic and non-physiologic </a:t>
            </a:r>
            <a:r>
              <a:rPr lang="en-US" sz="2200" dirty="0" smtClean="0"/>
              <a:t>variables can </a:t>
            </a:r>
            <a:r>
              <a:rPr lang="en-US" sz="2200" dirty="0"/>
              <a:t>be extracted. </a:t>
            </a:r>
          </a:p>
          <a:p>
            <a:pPr lvl="1"/>
            <a:r>
              <a:rPr lang="en-US" sz="2200" dirty="0"/>
              <a:t>The </a:t>
            </a:r>
            <a:r>
              <a:rPr lang="en-US" sz="2200" b="1" dirty="0"/>
              <a:t>initial area </a:t>
            </a:r>
            <a:r>
              <a:rPr lang="en-US" sz="2200" dirty="0"/>
              <a:t>under the </a:t>
            </a:r>
            <a:r>
              <a:rPr lang="en-US" sz="2200" b="1" dirty="0"/>
              <a:t>time-to-signal intensity curve at 60 s (iAUC60) </a:t>
            </a:r>
            <a:r>
              <a:rPr lang="en-US" sz="2200" dirty="0"/>
              <a:t>is </a:t>
            </a:r>
            <a:r>
              <a:rPr lang="en-US" sz="2200" b="1" dirty="0"/>
              <a:t>one such </a:t>
            </a:r>
            <a:r>
              <a:rPr lang="en-US" sz="2200" b="1" dirty="0">
                <a:solidFill>
                  <a:schemeClr val="accent3"/>
                </a:solidFill>
              </a:rPr>
              <a:t>quantitative parameter </a:t>
            </a:r>
            <a:r>
              <a:rPr lang="en-US" sz="2200" dirty="0"/>
              <a:t>that has been </a:t>
            </a:r>
            <a:r>
              <a:rPr lang="en-US" sz="2200" b="1" dirty="0">
                <a:solidFill>
                  <a:schemeClr val="accent3"/>
                </a:solidFill>
              </a:rPr>
              <a:t>evaluated to assess the presence of viable tissue after LITT &gt;&gt;&gt;&gt;&gt;  </a:t>
            </a:r>
            <a:r>
              <a:rPr lang="en-US" sz="2200" dirty="0"/>
              <a:t>Higher iAUC60 values were </a:t>
            </a:r>
            <a:r>
              <a:rPr lang="en-US" sz="2200" dirty="0" smtClean="0"/>
              <a:t>associated </a:t>
            </a:r>
            <a:r>
              <a:rPr lang="en-US" sz="2200" dirty="0"/>
              <a:t>with </a:t>
            </a:r>
            <a:r>
              <a:rPr lang="en-US" sz="2200" b="1" dirty="0"/>
              <a:t>shorter time to local recurrence</a:t>
            </a:r>
          </a:p>
        </p:txBody>
      </p:sp>
    </p:spTree>
    <p:extLst>
      <p:ext uri="{BB962C8B-B14F-4D97-AF65-F5344CB8AC3E}">
        <p14:creationId xmlns:p14="http://schemas.microsoft.com/office/powerpoint/2010/main" val="29289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94" t="28441" r="17724" b="4471"/>
          <a:stretch/>
        </p:blipFill>
        <p:spPr>
          <a:xfrm>
            <a:off x="1302326" y="0"/>
            <a:ext cx="9245601" cy="52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9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27" y="2292689"/>
            <a:ext cx="116101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Images of 67-year-old male patient with a brain metastases recurrence after SRS from non-small </a:t>
            </a:r>
            <a:r>
              <a:rPr lang="en-US" dirty="0" smtClean="0">
                <a:latin typeface="Arial" panose="020B0604020202020204" pitchFamily="34" charset="0"/>
              </a:rPr>
              <a:t>lobe</a:t>
            </a:r>
            <a:r>
              <a:rPr lang="en-US" dirty="0">
                <a:latin typeface="Arial" panose="020B0604020202020204" pitchFamily="34" charset="0"/>
              </a:rPr>
              <a:t>, compatible with recurrent tumor</a:t>
            </a:r>
            <a:r>
              <a:rPr lang="en-US" dirty="0" smtClean="0">
                <a:latin typeface="Arial" panose="020B0604020202020204" pitchFamily="34" charset="0"/>
              </a:rPr>
              <a:t>;</a:t>
            </a:r>
          </a:p>
          <a:p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(A) </a:t>
            </a:r>
            <a:r>
              <a:rPr lang="en-US" dirty="0" smtClean="0">
                <a:latin typeface="Arial" panose="020B0604020202020204" pitchFamily="34" charset="0"/>
              </a:rPr>
              <a:t>Pre-ablation axial T1CþMRI show-</a:t>
            </a:r>
            <a:r>
              <a:rPr lang="en-US" dirty="0" err="1" smtClean="0">
                <a:latin typeface="Arial" panose="020B0604020202020204" pitchFamily="34" charset="0"/>
              </a:rPr>
              <a:t>ing</a:t>
            </a:r>
            <a:r>
              <a:rPr lang="en-US" dirty="0" smtClean="0">
                <a:latin typeface="Arial" panose="020B0604020202020204" pitchFamily="34" charset="0"/>
              </a:rPr>
              <a:t> a deep seated ring enhancement in the left parietal </a:t>
            </a:r>
            <a:r>
              <a:rPr lang="en-US" dirty="0" err="1" smtClean="0">
                <a:latin typeface="Arial" panose="020B0604020202020204" pitchFamily="34" charset="0"/>
              </a:rPr>
              <a:t>ahigh</a:t>
            </a:r>
            <a:r>
              <a:rPr lang="en-US" dirty="0" smtClean="0">
                <a:latin typeface="Arial" panose="020B0604020202020204" pitchFamily="34" charset="0"/>
              </a:rPr>
              <a:t> signal intensity inside the lesion suggesting high vascularization;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B) </a:t>
            </a:r>
            <a:r>
              <a:rPr lang="en-US" dirty="0">
                <a:latin typeface="Arial" panose="020B0604020202020204" pitchFamily="34" charset="0"/>
              </a:rPr>
              <a:t>Pre-ablation Dynamic Contrast-Enhanced k-trans MR showing cell lung cancer. </a:t>
            </a:r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 (C) </a:t>
            </a:r>
            <a:r>
              <a:rPr lang="en-US" dirty="0" smtClean="0">
                <a:latin typeface="Arial" panose="020B0604020202020204" pitchFamily="34" charset="0"/>
              </a:rPr>
              <a:t>Post-ablation axial T1CþMRI showing the classic eggshell enhancement in the </a:t>
            </a:r>
            <a:r>
              <a:rPr lang="en-US" dirty="0" err="1" smtClean="0">
                <a:latin typeface="Arial" panose="020B0604020202020204" pitchFamily="34" charset="0"/>
              </a:rPr>
              <a:t>bordersof</a:t>
            </a:r>
            <a:r>
              <a:rPr lang="en-US" dirty="0" smtClean="0">
                <a:latin typeface="Arial" panose="020B0604020202020204" pitchFamily="34" charset="0"/>
              </a:rPr>
              <a:t> the ablation; </a:t>
            </a:r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(D)</a:t>
            </a:r>
            <a:r>
              <a:rPr lang="en-US" dirty="0" smtClean="0">
                <a:latin typeface="Arial" panose="020B0604020202020204" pitchFamily="34" charset="0"/>
              </a:rPr>
              <a:t> Post-ablation MRI subtraction compatible with complete ablation; </a:t>
            </a:r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(E)</a:t>
            </a:r>
            <a:r>
              <a:rPr lang="en-US" dirty="0" smtClean="0">
                <a:latin typeface="Arial" panose="020B0604020202020204" pitchFamily="34" charset="0"/>
              </a:rPr>
              <a:t> Post-ablation axial Dynamic Contrast-Enhanced k-</a:t>
            </a:r>
            <a:r>
              <a:rPr lang="en-US" dirty="0" err="1" smtClean="0">
                <a:latin typeface="Arial" panose="020B0604020202020204" pitchFamily="34" charset="0"/>
              </a:rPr>
              <a:t>transMR</a:t>
            </a:r>
            <a:r>
              <a:rPr lang="en-US" dirty="0" smtClean="0">
                <a:latin typeface="Arial" panose="020B0604020202020204" pitchFamily="34" charset="0"/>
              </a:rPr>
              <a:t> showing </a:t>
            </a:r>
            <a:r>
              <a:rPr lang="en-US" dirty="0" err="1" smtClean="0">
                <a:latin typeface="Arial" panose="020B0604020202020204" pitchFamily="34" charset="0"/>
              </a:rPr>
              <a:t>lowsignal</a:t>
            </a:r>
            <a:r>
              <a:rPr lang="en-US" dirty="0" smtClean="0">
                <a:latin typeface="Arial" panose="020B0604020202020204" pitchFamily="34" charset="0"/>
              </a:rPr>
              <a:t> intensity compatible with no viable tissue within the ablation zone; </a:t>
            </a:r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(F)</a:t>
            </a:r>
            <a:r>
              <a:rPr lang="en-US" dirty="0" smtClean="0">
                <a:latin typeface="Arial" panose="020B0604020202020204" pitchFamily="34" charset="0"/>
              </a:rPr>
              <a:t> One month post-ablation axial T1CþMRI showing eggshell enhancement and </a:t>
            </a:r>
            <a:r>
              <a:rPr lang="en-US" dirty="0" err="1" smtClean="0">
                <a:latin typeface="Arial" panose="020B0604020202020204" pitchFamily="34" charset="0"/>
              </a:rPr>
              <a:t>nosigns</a:t>
            </a:r>
            <a:r>
              <a:rPr lang="en-US" dirty="0" smtClean="0">
                <a:latin typeface="Arial" panose="020B0604020202020204" pitchFamily="34" charset="0"/>
              </a:rPr>
              <a:t> of local recurrence; </a:t>
            </a:r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(G)</a:t>
            </a:r>
            <a:r>
              <a:rPr lang="en-US" dirty="0" smtClean="0">
                <a:latin typeface="Arial" panose="020B0604020202020204" pitchFamily="34" charset="0"/>
              </a:rPr>
              <a:t> Three month post-ablation axial T1CþMRI without local recurrence; </a:t>
            </a:r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(H)</a:t>
            </a:r>
            <a:r>
              <a:rPr lang="en-US" dirty="0" smtClean="0">
                <a:latin typeface="Arial" panose="020B0604020202020204" pitchFamily="34" charset="0"/>
              </a:rPr>
              <a:t> Six month post-ablation axial T1CþMRI with only </a:t>
            </a:r>
            <a:r>
              <a:rPr lang="en-US" dirty="0" err="1" smtClean="0">
                <a:latin typeface="Arial" panose="020B0604020202020204" pitchFamily="34" charset="0"/>
              </a:rPr>
              <a:t>remnantsigns</a:t>
            </a:r>
            <a:r>
              <a:rPr lang="en-US" dirty="0" smtClean="0">
                <a:latin typeface="Arial" panose="020B0604020202020204" pitchFamily="34" charset="0"/>
              </a:rPr>
              <a:t> of ablation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73" t="19773" r="17944" b="13007"/>
          <a:stretch/>
        </p:blipFill>
        <p:spPr>
          <a:xfrm>
            <a:off x="397164" y="184726"/>
            <a:ext cx="11259126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3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457" y="1213485"/>
            <a:ext cx="112406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Images </a:t>
            </a:r>
            <a:r>
              <a:rPr lang="en-US" dirty="0">
                <a:latin typeface="Arial" panose="020B0604020202020204" pitchFamily="34" charset="0"/>
              </a:rPr>
              <a:t>of 66-year-old female patient with metastatic breast cancer to the brain with a tumor recurrence after treatment with SRS.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(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A)</a:t>
            </a:r>
            <a:r>
              <a:rPr lang="en-US" dirty="0">
                <a:latin typeface="Arial" panose="020B0604020202020204" pitchFamily="34" charset="0"/>
              </a:rPr>
              <a:t> Pre-ablation axialT1CþMRI showing a heterogeneous ring-enhancing lesion in the left </a:t>
            </a:r>
            <a:r>
              <a:rPr lang="en-US" dirty="0" err="1">
                <a:latin typeface="Arial" panose="020B0604020202020204" pitchFamily="34" charset="0"/>
              </a:rPr>
              <a:t>frontoparietal</a:t>
            </a:r>
            <a:r>
              <a:rPr lang="en-US" dirty="0">
                <a:latin typeface="Arial" panose="020B0604020202020204" pitchFamily="34" charset="0"/>
              </a:rPr>
              <a:t> region, compatible with recurrent tumor, note the large caliber vessel in </a:t>
            </a:r>
            <a:r>
              <a:rPr lang="en-US" dirty="0" err="1">
                <a:latin typeface="Arial" panose="020B0604020202020204" pitchFamily="34" charset="0"/>
              </a:rPr>
              <a:t>theanterior</a:t>
            </a:r>
            <a:r>
              <a:rPr lang="en-US" dirty="0">
                <a:latin typeface="Arial" panose="020B0604020202020204" pitchFamily="34" charset="0"/>
              </a:rPr>
              <a:t> third of the lesion (red arrow);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(B)</a:t>
            </a:r>
            <a:r>
              <a:rPr lang="en-US" dirty="0">
                <a:latin typeface="Arial" panose="020B0604020202020204" pitchFamily="34" charset="0"/>
              </a:rPr>
              <a:t> Pre-ablation sagittal T1CþMRI showing the large caliber vessel crossing the lesion;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(C) </a:t>
            </a:r>
            <a:r>
              <a:rPr lang="en-US" dirty="0">
                <a:latin typeface="Arial" panose="020B0604020202020204" pitchFamily="34" charset="0"/>
              </a:rPr>
              <a:t>) Pre-ablation Dynamic Contrast-Enhanced k-trans MR showing a high signal intensity in the lesion’s margins compatible high vascularization;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(D)</a:t>
            </a:r>
            <a:r>
              <a:rPr lang="en-US" dirty="0">
                <a:latin typeface="Arial" panose="020B0604020202020204" pitchFamily="34" charset="0"/>
              </a:rPr>
              <a:t> Post-ablation axial T1CþMRI showing the </a:t>
            </a:r>
            <a:r>
              <a:rPr lang="en-US" dirty="0" err="1">
                <a:latin typeface="Arial" panose="020B0604020202020204" pitchFamily="34" charset="0"/>
              </a:rPr>
              <a:t>classiceggshell</a:t>
            </a:r>
            <a:r>
              <a:rPr lang="en-US" dirty="0">
                <a:latin typeface="Arial" panose="020B0604020202020204" pitchFamily="34" charset="0"/>
              </a:rPr>
              <a:t> enhancement in the margins of the ablation, notice in the anterior margin a solid enhancement compatible with </a:t>
            </a:r>
            <a:r>
              <a:rPr lang="en-US" dirty="0" err="1">
                <a:latin typeface="Arial" panose="020B0604020202020204" pitchFamily="34" charset="0"/>
              </a:rPr>
              <a:t>unablated</a:t>
            </a:r>
            <a:r>
              <a:rPr lang="en-US" dirty="0">
                <a:latin typeface="Arial" panose="020B0604020202020204" pitchFamily="34" charset="0"/>
              </a:rPr>
              <a:t> tissue (yellow arrow), it is </a:t>
            </a:r>
            <a:r>
              <a:rPr lang="en-US" dirty="0" err="1">
                <a:latin typeface="Arial" panose="020B0604020202020204" pitchFamily="34" charset="0"/>
              </a:rPr>
              <a:t>pos-sible</a:t>
            </a:r>
            <a:r>
              <a:rPr lang="en-US" dirty="0">
                <a:latin typeface="Arial" panose="020B0604020202020204" pitchFamily="34" charset="0"/>
              </a:rPr>
              <a:t> that the large vessel worked as a heat sink preventing the complete ablation of the lesion;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(E)</a:t>
            </a:r>
            <a:r>
              <a:rPr lang="en-US" dirty="0">
                <a:latin typeface="Arial" panose="020B0604020202020204" pitchFamily="34" charset="0"/>
              </a:rPr>
              <a:t> Post-ablation MRI subtraction showing </a:t>
            </a:r>
            <a:r>
              <a:rPr lang="en-US" dirty="0" err="1">
                <a:latin typeface="Arial" panose="020B0604020202020204" pitchFamily="34" charset="0"/>
              </a:rPr>
              <a:t>increasedenhancementin</a:t>
            </a:r>
            <a:r>
              <a:rPr lang="en-US" dirty="0">
                <a:latin typeface="Arial" panose="020B0604020202020204" pitchFamily="34" charset="0"/>
              </a:rPr>
              <a:t> the anterior margin of the ablation zone (yellow arrow);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(F) </a:t>
            </a:r>
            <a:r>
              <a:rPr lang="en-US" dirty="0">
                <a:latin typeface="Arial" panose="020B0604020202020204" pitchFamily="34" charset="0"/>
              </a:rPr>
              <a:t>Post-ablation axial Dynamic Contrast-Enhanced k-trans MR showing increased signal in the </a:t>
            </a:r>
            <a:r>
              <a:rPr lang="en-US" dirty="0" err="1">
                <a:latin typeface="Arial" panose="020B0604020202020204" pitchFamily="34" charset="0"/>
              </a:rPr>
              <a:t>anteriormargin</a:t>
            </a:r>
            <a:r>
              <a:rPr lang="en-US" dirty="0">
                <a:latin typeface="Arial" panose="020B0604020202020204" pitchFamily="34" charset="0"/>
              </a:rPr>
              <a:t> of the ablation zone (yellow arrow); 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</a:rPr>
              <a:t>(G) </a:t>
            </a:r>
            <a:r>
              <a:rPr lang="en-US" dirty="0">
                <a:latin typeface="Arial" panose="020B0604020202020204" pitchFamily="34" charset="0"/>
              </a:rPr>
              <a:t>One month post-ablation axial T1CþMRI showing eggshell enhancement a remnant </a:t>
            </a:r>
            <a:r>
              <a:rPr lang="en-US" dirty="0" err="1">
                <a:latin typeface="Arial" panose="020B0604020202020204" pitchFamily="34" charset="0"/>
              </a:rPr>
              <a:t>unablated</a:t>
            </a:r>
            <a:r>
              <a:rPr lang="en-US" dirty="0">
                <a:latin typeface="Arial" panose="020B0604020202020204" pitchFamily="34" charset="0"/>
              </a:rPr>
              <a:t> tumor in the </a:t>
            </a:r>
            <a:r>
              <a:rPr lang="en-US" dirty="0" err="1">
                <a:latin typeface="Arial" panose="020B0604020202020204" pitchFamily="34" charset="0"/>
              </a:rPr>
              <a:t>anter-ior</a:t>
            </a:r>
            <a:r>
              <a:rPr lang="en-US" dirty="0">
                <a:latin typeface="Arial" panose="020B0604020202020204" pitchFamily="34" charset="0"/>
              </a:rPr>
              <a:t> margin of the ablation zone; Three months post-ablation axial T1CþMRI showing tumor recurrence in the anterior part of the ablation zone.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9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37177"/>
          </a:xfrm>
        </p:spPr>
        <p:txBody>
          <a:bodyPr>
            <a:normAutofit/>
          </a:bodyPr>
          <a:lstStyle/>
          <a:p>
            <a:r>
              <a:rPr lang="en-US" sz="2400" dirty="0"/>
              <a:t>It is well established that patients with </a:t>
            </a:r>
            <a:r>
              <a:rPr lang="en-US" sz="2400" b="1" dirty="0"/>
              <a:t>tumors near eloquent areas </a:t>
            </a:r>
            <a:r>
              <a:rPr lang="en-US" sz="2400" dirty="0"/>
              <a:t>or in </a:t>
            </a:r>
            <a:r>
              <a:rPr lang="en-US" sz="2400" b="1" dirty="0"/>
              <a:t>deep-seated regions </a:t>
            </a:r>
            <a:r>
              <a:rPr lang="en-US" sz="2400" dirty="0"/>
              <a:t>that preclude </a:t>
            </a:r>
            <a:r>
              <a:rPr lang="en-US" sz="2400" b="1" dirty="0"/>
              <a:t>safe aggressive resection </a:t>
            </a:r>
            <a:r>
              <a:rPr lang="en-US" sz="2400" dirty="0"/>
              <a:t>face a worse prognosis</a:t>
            </a:r>
            <a:r>
              <a:rPr lang="en-US" sz="2400" dirty="0" smtClean="0"/>
              <a:t>.</a:t>
            </a:r>
            <a:endParaRPr lang="en-US" sz="2400" baseline="300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 this setting, </a:t>
            </a:r>
            <a:r>
              <a:rPr lang="en-US" sz="24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LITT may offer an alternative therapeutic </a:t>
            </a:r>
            <a:r>
              <a:rPr lang="en-US" sz="2400" dirty="0"/>
              <a:t>approach that allows </a:t>
            </a:r>
            <a:r>
              <a:rPr lang="en-US" sz="2400" dirty="0" err="1"/>
              <a:t>cytoreduction</a:t>
            </a:r>
            <a:r>
              <a:rPr lang="en-US" sz="2400" dirty="0"/>
              <a:t> for </a:t>
            </a:r>
            <a:r>
              <a:rPr lang="en-US" sz="2400" b="1" dirty="0">
                <a:solidFill>
                  <a:schemeClr val="accent6"/>
                </a:solidFill>
              </a:rPr>
              <a:t>difficult-to-access tumors</a:t>
            </a:r>
            <a:r>
              <a:rPr lang="en-US" sz="2400" dirty="0"/>
              <a:t> that otherwise is infeasible with traditional </a:t>
            </a:r>
            <a:r>
              <a:rPr lang="en-US" sz="2400" dirty="0" smtClean="0"/>
              <a:t>surgery</a:t>
            </a:r>
          </a:p>
          <a:p>
            <a:r>
              <a:rPr lang="en-US" sz="2400" dirty="0"/>
              <a:t>There are </a:t>
            </a:r>
            <a:r>
              <a:rPr lang="en-US" sz="2400" b="1" dirty="0">
                <a:solidFill>
                  <a:schemeClr val="accent3"/>
                </a:solidFill>
              </a:rPr>
              <a:t>no established guidelines </a:t>
            </a:r>
            <a:r>
              <a:rPr lang="en-US" sz="2400" dirty="0"/>
              <a:t>regarding indications for LITT with respect to </a:t>
            </a:r>
            <a:r>
              <a:rPr lang="en-US" sz="2400" b="1" dirty="0"/>
              <a:t>tumor size, disease, or patient characteristics such as age and functional </a:t>
            </a:r>
            <a:r>
              <a:rPr lang="en-US" sz="2400" b="1" dirty="0" smtClean="0"/>
              <a:t>status</a:t>
            </a:r>
          </a:p>
          <a:p>
            <a:endParaRPr lang="fa-I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826427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LITT for radiation necrosis (RN)</a:t>
            </a:r>
            <a:br>
              <a:rPr lang="en-US" b="1" cap="none" dirty="0" smtClean="0"/>
            </a:b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399"/>
            <a:ext cx="11306007" cy="4756727"/>
          </a:xfrm>
        </p:spPr>
        <p:txBody>
          <a:bodyPr>
            <a:normAutofit/>
          </a:bodyPr>
          <a:lstStyle/>
          <a:p>
            <a:r>
              <a:rPr lang="en-US" sz="2400" dirty="0"/>
              <a:t>RN is a known </a:t>
            </a:r>
            <a:r>
              <a:rPr lang="en-US" sz="2400" b="1" dirty="0"/>
              <a:t>complication after stereotactic </a:t>
            </a:r>
            <a:r>
              <a:rPr lang="en-US" sz="2400" b="1" dirty="0" smtClean="0"/>
              <a:t>radiosurgery </a:t>
            </a:r>
            <a:endParaRPr lang="en-US" sz="2400" dirty="0" smtClean="0"/>
          </a:p>
          <a:p>
            <a:r>
              <a:rPr lang="en-US" sz="2400" dirty="0" smtClean="0"/>
              <a:t>occurs </a:t>
            </a:r>
            <a:r>
              <a:rPr lang="en-US" sz="2400" dirty="0"/>
              <a:t>in about </a:t>
            </a:r>
            <a:r>
              <a:rPr lang="en-US" sz="2400" b="1" dirty="0" smtClean="0"/>
              <a:t>6.7–25.8</a:t>
            </a:r>
            <a:r>
              <a:rPr lang="en-US" sz="2400" b="1" dirty="0"/>
              <a:t>%</a:t>
            </a:r>
            <a:r>
              <a:rPr lang="en-US" sz="2400" dirty="0"/>
              <a:t> of </a:t>
            </a:r>
            <a:r>
              <a:rPr lang="en-US" sz="2400" dirty="0" smtClean="0"/>
              <a:t>patients</a:t>
            </a:r>
          </a:p>
          <a:p>
            <a:r>
              <a:rPr lang="en-US" sz="2400" dirty="0"/>
              <a:t>RN </a:t>
            </a:r>
            <a:r>
              <a:rPr lang="en-US" sz="2400" dirty="0" smtClean="0"/>
              <a:t>lesions can </a:t>
            </a:r>
            <a:r>
              <a:rPr lang="en-US" sz="2400" b="1" dirty="0"/>
              <a:t>progress irreversibly </a:t>
            </a:r>
            <a:r>
              <a:rPr lang="en-US" sz="2400" dirty="0"/>
              <a:t>or </a:t>
            </a:r>
            <a:r>
              <a:rPr lang="en-US" sz="2400" b="1" dirty="0"/>
              <a:t>may stabilize without </a:t>
            </a:r>
            <a:r>
              <a:rPr lang="en-US" sz="2400" b="1" dirty="0" smtClean="0"/>
              <a:t>need for </a:t>
            </a:r>
            <a:r>
              <a:rPr lang="en-US" sz="2400" b="1" dirty="0"/>
              <a:t>treatment</a:t>
            </a:r>
            <a:r>
              <a:rPr lang="en-US" sz="2400" dirty="0"/>
              <a:t>, but </a:t>
            </a:r>
            <a:r>
              <a:rPr lang="en-US" sz="2400" b="1" dirty="0">
                <a:solidFill>
                  <a:srgbClr val="C00000"/>
                </a:solidFill>
              </a:rPr>
              <a:t>predicting which patients will fall </a:t>
            </a:r>
            <a:r>
              <a:rPr lang="en-US" sz="2400" b="1" dirty="0" smtClean="0">
                <a:solidFill>
                  <a:srgbClr val="C00000"/>
                </a:solidFill>
              </a:rPr>
              <a:t>into either </a:t>
            </a:r>
            <a:r>
              <a:rPr lang="en-US" sz="2400" b="1" dirty="0">
                <a:solidFill>
                  <a:srgbClr val="C00000"/>
                </a:solidFill>
              </a:rPr>
              <a:t>category is extremely </a:t>
            </a:r>
            <a:r>
              <a:rPr lang="en-US" sz="2400" b="1" dirty="0" smtClean="0">
                <a:solidFill>
                  <a:srgbClr val="C00000"/>
                </a:solidFill>
              </a:rPr>
              <a:t>difficult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643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9528" y="1821007"/>
            <a:ext cx="11029950" cy="3678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patients </a:t>
            </a:r>
            <a:r>
              <a:rPr lang="en-US" sz="2400" b="1" dirty="0" smtClean="0"/>
              <a:t>who could not tolerate open surgical resection</a:t>
            </a:r>
            <a:r>
              <a:rPr lang="en-US" sz="2400" dirty="0" smtClean="0"/>
              <a:t>, LITT has also been used </a:t>
            </a:r>
            <a:r>
              <a:rPr lang="en-US" sz="2400" b="1" dirty="0" smtClean="0"/>
              <a:t>successfully for symptomatic RN</a:t>
            </a:r>
          </a:p>
          <a:p>
            <a:r>
              <a:rPr lang="en-US" sz="2400" dirty="0" smtClean="0"/>
              <a:t>Patients with RN respond </a:t>
            </a:r>
            <a:r>
              <a:rPr lang="en-US" sz="2400" b="1" dirty="0" smtClean="0"/>
              <a:t>very well to LITT in regard to symptom control and PFS.</a:t>
            </a:r>
          </a:p>
          <a:p>
            <a:r>
              <a:rPr lang="en-US" sz="2400" dirty="0" smtClean="0"/>
              <a:t>PFS was </a:t>
            </a:r>
            <a:r>
              <a:rPr lang="en-US" sz="2400" b="1" dirty="0" smtClean="0"/>
              <a:t>significantly longer </a:t>
            </a:r>
            <a:r>
              <a:rPr lang="en-US" sz="2400" dirty="0" smtClean="0"/>
              <a:t>for patients who previously had </a:t>
            </a:r>
            <a:r>
              <a:rPr lang="en-US" sz="2400" b="1" dirty="0" smtClean="0"/>
              <a:t>grade 2 tumors compared </a:t>
            </a:r>
            <a:r>
              <a:rPr lang="en-US" sz="2400" dirty="0" smtClean="0"/>
              <a:t>with BMs, grade 3 or grade 4 primary CNS tumors</a:t>
            </a:r>
          </a:p>
          <a:p>
            <a:r>
              <a:rPr lang="en-US" sz="2400" dirty="0" smtClean="0"/>
              <a:t>LITT may be a </a:t>
            </a:r>
            <a:r>
              <a:rPr lang="en-US" sz="2400" b="1" dirty="0" smtClean="0">
                <a:solidFill>
                  <a:srgbClr val="C00000"/>
                </a:solidFill>
              </a:rPr>
              <a:t>good option </a:t>
            </a:r>
            <a:r>
              <a:rPr lang="en-US" sz="2400" dirty="0" smtClean="0"/>
              <a:t>for patients with </a:t>
            </a:r>
            <a:r>
              <a:rPr lang="en-US" sz="2400" b="1" dirty="0" smtClean="0"/>
              <a:t>RN who require long-term steroids </a:t>
            </a:r>
            <a:r>
              <a:rPr lang="en-US" sz="2400" dirty="0" smtClean="0"/>
              <a:t>or have </a:t>
            </a:r>
            <a:r>
              <a:rPr lang="en-US" sz="2400" b="1" dirty="0" smtClean="0"/>
              <a:t>progressive neurologic </a:t>
            </a:r>
            <a:r>
              <a:rPr lang="en-US" sz="2400" dirty="0" smtClean="0"/>
              <a:t>symptoms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085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8618" y="0"/>
            <a:ext cx="9605818" cy="459943"/>
          </a:xfrm>
        </p:spPr>
        <p:txBody>
          <a:bodyPr>
            <a:normAutofit fontScale="90000"/>
          </a:bodyPr>
          <a:lstStyle/>
          <a:p>
            <a:r>
              <a:rPr lang="en-US" sz="3100" b="1" cap="none" dirty="0" smtClean="0">
                <a:solidFill>
                  <a:srgbClr val="FF0000"/>
                </a:solidFill>
              </a:rPr>
              <a:t>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8617" y="1533814"/>
            <a:ext cx="11859491" cy="4579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83% of </a:t>
            </a:r>
            <a:r>
              <a:rPr lang="en-US" sz="2400" dirty="0" smtClean="0"/>
              <a:t>patients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most </a:t>
            </a:r>
            <a:r>
              <a:rPr lang="en-US" sz="2400" b="1" dirty="0" smtClean="0">
                <a:solidFill>
                  <a:srgbClr val="C00000"/>
                </a:solidFill>
              </a:rPr>
              <a:t>common: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temporary </a:t>
            </a:r>
            <a:r>
              <a:rPr lang="en-US" sz="2400" dirty="0"/>
              <a:t>or </a:t>
            </a:r>
            <a:r>
              <a:rPr lang="en-US" sz="2400" dirty="0" smtClean="0"/>
              <a:t>permanent </a:t>
            </a:r>
            <a:r>
              <a:rPr lang="en-US" sz="2400" b="1" dirty="0" smtClean="0"/>
              <a:t>neurologic </a:t>
            </a:r>
            <a:r>
              <a:rPr lang="en-US" sz="2400" b="1" dirty="0"/>
              <a:t>deficits </a:t>
            </a:r>
            <a:r>
              <a:rPr lang="en-US" sz="2400" dirty="0"/>
              <a:t>(8.82–35.5% and 2.17–7.14%, respectively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cerebral edema, Seizures</a:t>
            </a:r>
            <a:r>
              <a:rPr lang="en-US" sz="2400" b="1" dirty="0"/>
              <a:t> </a:t>
            </a:r>
            <a:r>
              <a:rPr lang="en-US" sz="2400" b="1" dirty="0" smtClean="0"/>
              <a:t>and intracranial </a:t>
            </a:r>
            <a:r>
              <a:rPr lang="en-US" sz="2400" b="1" dirty="0"/>
              <a:t>hemorrhage </a:t>
            </a:r>
            <a:r>
              <a:rPr lang="en-US" sz="2400" dirty="0"/>
              <a:t>(0.98–14.2</a:t>
            </a:r>
            <a:r>
              <a:rPr lang="en-US" sz="2400" dirty="0" smtClean="0"/>
              <a:t>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</a:rPr>
              <a:t>less </a:t>
            </a:r>
            <a:r>
              <a:rPr lang="en-US" sz="2400" b="1" dirty="0" smtClean="0">
                <a:solidFill>
                  <a:srgbClr val="C00000"/>
                </a:solidFill>
              </a:rPr>
              <a:t>common:</a:t>
            </a:r>
          </a:p>
          <a:p>
            <a:pPr lvl="1"/>
            <a:r>
              <a:rPr lang="en-US" sz="2400" dirty="0" smtClean="0"/>
              <a:t>hyponatremia, </a:t>
            </a:r>
            <a:r>
              <a:rPr lang="en-US" sz="2400" dirty="0"/>
              <a:t>hydrocephalus, </a:t>
            </a:r>
            <a:r>
              <a:rPr lang="en-US" sz="2400" dirty="0" err="1" smtClean="0"/>
              <a:t>headache,malignant</a:t>
            </a:r>
            <a:r>
              <a:rPr lang="en-US" sz="2400" dirty="0" smtClean="0"/>
              <a:t> cerebral edema,</a:t>
            </a:r>
            <a:r>
              <a:rPr lang="en-US" sz="2400" dirty="0"/>
              <a:t> </a:t>
            </a:r>
            <a:r>
              <a:rPr lang="en-US" sz="2400" dirty="0" smtClean="0"/>
              <a:t>and meningitis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Catheter </a:t>
            </a:r>
            <a:r>
              <a:rPr lang="en-US" sz="2400" b="1" dirty="0" smtClean="0"/>
              <a:t>misplacement </a:t>
            </a:r>
            <a:r>
              <a:rPr lang="en-US" sz="2400" dirty="0" smtClean="0"/>
              <a:t>has </a:t>
            </a:r>
            <a:r>
              <a:rPr lang="en-US" sz="2400" dirty="0"/>
              <a:t>been quoted as high as 14.2%, but this problem </a:t>
            </a:r>
            <a:r>
              <a:rPr lang="en-US" sz="2400" dirty="0" smtClean="0"/>
              <a:t>has likely </a:t>
            </a:r>
            <a:r>
              <a:rPr lang="en-US" sz="2400" dirty="0"/>
              <a:t>been reduced as </a:t>
            </a:r>
            <a:r>
              <a:rPr lang="en-US" sz="2400" b="1" dirty="0" err="1">
                <a:solidFill>
                  <a:schemeClr val="accent6"/>
                </a:solidFill>
              </a:rPr>
              <a:t>stereotaxis</a:t>
            </a:r>
            <a:r>
              <a:rPr lang="en-US" sz="2400" b="1" dirty="0">
                <a:solidFill>
                  <a:schemeClr val="accent6"/>
                </a:solidFill>
              </a:rPr>
              <a:t> and surgical </a:t>
            </a:r>
            <a:r>
              <a:rPr lang="en-US" sz="2400" b="1" dirty="0" smtClean="0">
                <a:solidFill>
                  <a:schemeClr val="accent6"/>
                </a:solidFill>
              </a:rPr>
              <a:t>planning </a:t>
            </a:r>
            <a:r>
              <a:rPr lang="en-US" sz="2400" dirty="0" smtClean="0"/>
              <a:t>have improved</a:t>
            </a:r>
          </a:p>
          <a:p>
            <a:r>
              <a:rPr lang="en-US" sz="2400" dirty="0"/>
              <a:t>In a series of 120 patients, </a:t>
            </a:r>
            <a:r>
              <a:rPr lang="en-US" sz="2400" b="1" dirty="0"/>
              <a:t>mortality</a:t>
            </a:r>
            <a:r>
              <a:rPr lang="en-US" sz="2400" dirty="0"/>
              <a:t> </a:t>
            </a:r>
            <a:r>
              <a:rPr lang="en-US" sz="2400" dirty="0" smtClean="0"/>
              <a:t>occurred in </a:t>
            </a:r>
            <a:r>
              <a:rPr lang="en-US" sz="2400" dirty="0"/>
              <a:t>3 </a:t>
            </a:r>
            <a:r>
              <a:rPr lang="en-US" sz="2400" dirty="0" smtClean="0"/>
              <a:t>cases</a:t>
            </a:r>
          </a:p>
          <a:p>
            <a:r>
              <a:rPr lang="en-US" sz="2400" b="1" dirty="0"/>
              <a:t>Post-LITT motor </a:t>
            </a:r>
            <a:r>
              <a:rPr lang="en-US" sz="2400" b="1" dirty="0" smtClean="0"/>
              <a:t>weakness: </a:t>
            </a:r>
            <a:r>
              <a:rPr lang="en-US" sz="2400" dirty="0"/>
              <a:t>coverage of </a:t>
            </a:r>
            <a:r>
              <a:rPr lang="en-US" sz="2400" dirty="0" smtClean="0"/>
              <a:t>the corticospinal </a:t>
            </a:r>
            <a:r>
              <a:rPr lang="en-US" sz="2400" dirty="0"/>
              <a:t>tract during surgical planning of lesion </a:t>
            </a:r>
            <a:r>
              <a:rPr lang="en-US" sz="2400" dirty="0" smtClean="0"/>
              <a:t>ablation is </a:t>
            </a:r>
            <a:r>
              <a:rPr lang="en-US" sz="2400" dirty="0"/>
              <a:t>associated with increased risk of temporary or </a:t>
            </a:r>
            <a:r>
              <a:rPr lang="en-US" sz="2400" dirty="0" smtClean="0"/>
              <a:t>permanent motor </a:t>
            </a:r>
            <a:r>
              <a:rPr lang="en-US" sz="2400" dirty="0"/>
              <a:t>weakness.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811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0" y="224505"/>
            <a:ext cx="11665778" cy="6524453"/>
          </a:xfrm>
        </p:spPr>
      </p:pic>
    </p:spTree>
    <p:extLst>
      <p:ext uri="{BB962C8B-B14F-4D97-AF65-F5344CB8AC3E}">
        <p14:creationId xmlns:p14="http://schemas.microsoft.com/office/powerpoint/2010/main" val="10376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/>
              <a:t>Operative principles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2180496"/>
            <a:ext cx="11767127" cy="4677504"/>
          </a:xfrm>
        </p:spPr>
        <p:txBody>
          <a:bodyPr>
            <a:normAutofit/>
          </a:bodyPr>
          <a:lstStyle/>
          <a:p>
            <a:r>
              <a:rPr lang="en-US" sz="2400" dirty="0"/>
              <a:t>performed </a:t>
            </a:r>
            <a:r>
              <a:rPr lang="en-US" sz="2400" b="1" dirty="0" err="1"/>
              <a:t>stereotactically</a:t>
            </a:r>
            <a:r>
              <a:rPr lang="en-US" sz="2400" dirty="0"/>
              <a:t> and generally in an </a:t>
            </a:r>
            <a:r>
              <a:rPr lang="en-US" sz="2400" dirty="0" smtClean="0"/>
              <a:t>interventional or </a:t>
            </a:r>
            <a:r>
              <a:rPr lang="en-US" sz="2400" dirty="0"/>
              <a:t>intraoperative </a:t>
            </a:r>
            <a:r>
              <a:rPr lang="en-US" sz="2400" b="1" dirty="0"/>
              <a:t>MRI</a:t>
            </a:r>
            <a:r>
              <a:rPr lang="en-US" sz="2400" dirty="0"/>
              <a:t> suite while patients are </a:t>
            </a:r>
            <a:r>
              <a:rPr lang="en-US" sz="2400" dirty="0" smtClean="0"/>
              <a:t>under </a:t>
            </a:r>
            <a:r>
              <a:rPr lang="en-US" sz="2400" b="1" dirty="0" smtClean="0"/>
              <a:t>general anesthesia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When required, a </a:t>
            </a:r>
            <a:r>
              <a:rPr lang="en-US" sz="2400" b="1" dirty="0">
                <a:solidFill>
                  <a:schemeClr val="accent6"/>
                </a:solidFill>
              </a:rPr>
              <a:t>needle biopsy </a:t>
            </a:r>
            <a:r>
              <a:rPr lang="en-US" sz="2400" dirty="0">
                <a:solidFill>
                  <a:schemeClr val="accent6"/>
                </a:solidFill>
              </a:rPr>
              <a:t>may be performed </a:t>
            </a:r>
            <a:r>
              <a:rPr lang="en-US" sz="2400" b="1" dirty="0">
                <a:solidFill>
                  <a:schemeClr val="accent6"/>
                </a:solidFill>
              </a:rPr>
              <a:t>before</a:t>
            </a:r>
            <a:r>
              <a:rPr lang="en-US" sz="2400" dirty="0">
                <a:solidFill>
                  <a:schemeClr val="accent6"/>
                </a:solidFill>
              </a:rPr>
              <a:t> treatment for definitive tissue diagnosis</a:t>
            </a:r>
          </a:p>
          <a:p>
            <a:r>
              <a:rPr lang="en-US" sz="2400" dirty="0" smtClean="0"/>
              <a:t>Using </a:t>
            </a:r>
            <a:r>
              <a:rPr lang="en-US" sz="2400" dirty="0"/>
              <a:t>preoperative </a:t>
            </a:r>
            <a:r>
              <a:rPr lang="en-US" sz="2400" dirty="0" smtClean="0"/>
              <a:t>imaging, the </a:t>
            </a:r>
            <a:r>
              <a:rPr lang="en-US" sz="2400" dirty="0"/>
              <a:t>lesion is targeted, a </a:t>
            </a:r>
            <a:r>
              <a:rPr lang="en-US" sz="2400" b="1" dirty="0"/>
              <a:t>simple burr </a:t>
            </a:r>
            <a:r>
              <a:rPr lang="en-US" sz="2400" b="1" dirty="0" smtClean="0"/>
              <a:t>hole </a:t>
            </a:r>
            <a:r>
              <a:rPr lang="en-US" sz="2400" dirty="0"/>
              <a:t>is </a:t>
            </a:r>
            <a:r>
              <a:rPr lang="en-US" sz="2400" dirty="0" smtClean="0"/>
              <a:t>created</a:t>
            </a:r>
          </a:p>
          <a:p>
            <a:r>
              <a:rPr lang="en-US" sz="2400" dirty="0"/>
              <a:t>a </a:t>
            </a:r>
            <a:r>
              <a:rPr lang="en-US" sz="2400" b="1" dirty="0"/>
              <a:t>laser probe </a:t>
            </a:r>
            <a:r>
              <a:rPr lang="en-US" sz="2400" dirty="0"/>
              <a:t>is inserted through a </a:t>
            </a:r>
            <a:r>
              <a:rPr lang="en-US" sz="2400" b="1" dirty="0"/>
              <a:t>burr hole </a:t>
            </a:r>
            <a:r>
              <a:rPr lang="en-US" sz="2400" dirty="0"/>
              <a:t>along a </a:t>
            </a:r>
            <a:r>
              <a:rPr lang="en-US" sz="2400" b="1" dirty="0"/>
              <a:t>predetermined </a:t>
            </a:r>
            <a:r>
              <a:rPr lang="en-US" sz="2400" b="1" dirty="0" smtClean="0"/>
              <a:t>trajectory</a:t>
            </a:r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b="1" dirty="0"/>
              <a:t>optical fiber </a:t>
            </a:r>
            <a:r>
              <a:rPr lang="en-US" sz="2400" dirty="0"/>
              <a:t>is </a:t>
            </a:r>
            <a:r>
              <a:rPr lang="en-US" sz="2400" dirty="0" smtClean="0"/>
              <a:t>then delivered to </a:t>
            </a:r>
            <a:r>
              <a:rPr lang="en-US" sz="2400" dirty="0"/>
              <a:t>the </a:t>
            </a:r>
            <a:r>
              <a:rPr lang="en-US" sz="2400" dirty="0" smtClean="0"/>
              <a:t>desired </a:t>
            </a:r>
            <a:r>
              <a:rPr lang="en-US" sz="2400" dirty="0"/>
              <a:t>depth, and </a:t>
            </a:r>
            <a:r>
              <a:rPr lang="en-US" sz="2400" b="1" dirty="0"/>
              <a:t>laser light </a:t>
            </a:r>
            <a:r>
              <a:rPr lang="en-US" sz="2400" dirty="0"/>
              <a:t>is </a:t>
            </a:r>
            <a:r>
              <a:rPr lang="en-US" sz="2400" dirty="0" smtClean="0"/>
              <a:t>interstitially delivered </a:t>
            </a:r>
            <a:r>
              <a:rPr lang="en-US" sz="2400" dirty="0"/>
              <a:t>with low power over a long period of time </a:t>
            </a:r>
            <a:r>
              <a:rPr lang="en-US" sz="2400" dirty="0" smtClean="0"/>
              <a:t>to heat </a:t>
            </a:r>
            <a:r>
              <a:rPr lang="en-US" sz="2400" dirty="0"/>
              <a:t>the </a:t>
            </a:r>
            <a:r>
              <a:rPr lang="en-US" sz="2400" dirty="0" smtClean="0"/>
              <a:t>tissues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174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09" y="2884134"/>
            <a:ext cx="11232118" cy="3678303"/>
          </a:xfrm>
        </p:spPr>
        <p:txBody>
          <a:bodyPr>
            <a:noAutofit/>
          </a:bodyPr>
          <a:lstStyle/>
          <a:p>
            <a:r>
              <a:rPr lang="en-US" sz="2200" b="1" dirty="0"/>
              <a:t>Temperature</a:t>
            </a:r>
            <a:r>
              <a:rPr lang="en-US" sz="2200" dirty="0"/>
              <a:t> within the lesion is measured throughout the procedure using </a:t>
            </a:r>
            <a:r>
              <a:rPr lang="en-US" sz="2200" b="1" dirty="0">
                <a:solidFill>
                  <a:schemeClr val="accent2"/>
                </a:solidFill>
              </a:rPr>
              <a:t>MRI thermometry</a:t>
            </a:r>
          </a:p>
          <a:p>
            <a:r>
              <a:rPr lang="en-US" sz="2200" dirty="0"/>
              <a:t>LITT can be </a:t>
            </a:r>
            <a:r>
              <a:rPr lang="en-US" sz="2200" b="1" dirty="0">
                <a:solidFill>
                  <a:schemeClr val="accent3"/>
                </a:solidFill>
              </a:rPr>
              <a:t>coupled </a:t>
            </a:r>
            <a:r>
              <a:rPr lang="en-US" sz="2200" b="1" dirty="0" smtClean="0">
                <a:solidFill>
                  <a:schemeClr val="accent3"/>
                </a:solidFill>
              </a:rPr>
              <a:t>with magnetic </a:t>
            </a:r>
            <a:r>
              <a:rPr lang="en-US" sz="2200" b="1" dirty="0">
                <a:solidFill>
                  <a:schemeClr val="accent3"/>
                </a:solidFill>
              </a:rPr>
              <a:t>resonance (MR) thermography </a:t>
            </a:r>
            <a:r>
              <a:rPr lang="en-US" sz="2200" dirty="0"/>
              <a:t>allowing for </a:t>
            </a:r>
            <a:r>
              <a:rPr lang="en-US" sz="2200" b="1" dirty="0"/>
              <a:t>accurate real-time temperature feedback</a:t>
            </a:r>
            <a:r>
              <a:rPr lang="en-US" sz="2200" dirty="0"/>
              <a:t> in the </a:t>
            </a:r>
            <a:r>
              <a:rPr lang="en-US" sz="2200" b="1" dirty="0"/>
              <a:t>ablation radius throughout the procedure</a:t>
            </a:r>
          </a:p>
          <a:p>
            <a:endParaRPr lang="en-US" sz="2200" b="1" dirty="0">
              <a:solidFill>
                <a:schemeClr val="accent2"/>
              </a:solidFill>
            </a:endParaRPr>
          </a:p>
          <a:p>
            <a:r>
              <a:rPr lang="en-US" sz="2200" dirty="0"/>
              <a:t>There are two different systems on the market, both of which provide visual representations of temperature over a certain time to induce </a:t>
            </a:r>
            <a:r>
              <a:rPr lang="en-US" sz="2200" b="1" dirty="0"/>
              <a:t>cell death, usually 43°C (42.5-45) for 10 min&gt;&gt;&gt;&gt;&gt; </a:t>
            </a:r>
            <a:r>
              <a:rPr lang="en-US" sz="2200" dirty="0"/>
              <a:t>this temp affect the tumor tissue, but healthy tissue is less affected</a:t>
            </a:r>
          </a:p>
          <a:p>
            <a:r>
              <a:rPr lang="en-US" sz="2200" dirty="0"/>
              <a:t>anticoagulation should be reversed in patients before proceeding with LITT, given the known </a:t>
            </a:r>
            <a:r>
              <a:rPr lang="en-US" sz="2200" b="1" dirty="0"/>
              <a:t>risk of hemorrhage</a:t>
            </a:r>
          </a:p>
          <a:p>
            <a:endParaRPr lang="en-US" sz="2200" b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7133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4579" r="4442" b="1954"/>
          <a:stretch/>
        </p:blipFill>
        <p:spPr>
          <a:xfrm>
            <a:off x="1745673" y="166254"/>
            <a:ext cx="8488138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6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3097" r="2856" b="1684"/>
          <a:stretch/>
        </p:blipFill>
        <p:spPr>
          <a:xfrm>
            <a:off x="2142836" y="147782"/>
            <a:ext cx="8312727" cy="65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7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3501" r="1829" b="1010"/>
          <a:stretch/>
        </p:blipFill>
        <p:spPr>
          <a:xfrm>
            <a:off x="1616363" y="129308"/>
            <a:ext cx="9171709" cy="65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50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391</TotalTime>
  <Words>2304</Words>
  <Application>Microsoft Office PowerPoint</Application>
  <PresentationFormat>Widescreen</PresentationFormat>
  <Paragraphs>119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Gill Sans MT</vt:lpstr>
      <vt:lpstr>Majalla UI</vt:lpstr>
      <vt:lpstr>Wingdings</vt:lpstr>
      <vt:lpstr>Wingdings 2</vt:lpstr>
      <vt:lpstr>Dividend</vt:lpstr>
      <vt:lpstr>PowerPoint Presentation</vt:lpstr>
      <vt:lpstr>Laser interstitial thermal therapy (LITT)</vt:lpstr>
      <vt:lpstr>PowerPoint Presentation</vt:lpstr>
      <vt:lpstr>PowerPoint Presentation</vt:lpstr>
      <vt:lpstr>Operative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Post-operative status </vt:lpstr>
      <vt:lpstr>PowerPoint Presentation</vt:lpstr>
      <vt:lpstr>LITT for gliomas</vt:lpstr>
      <vt:lpstr>PowerPoint Presentation</vt:lpstr>
      <vt:lpstr>PowerPoint Presentation</vt:lpstr>
      <vt:lpstr>  Treatment outcomes primary brain tumors </vt:lpstr>
      <vt:lpstr>Results of LITT for lesions within the posterior fossa.</vt:lpstr>
      <vt:lpstr>PowerPoint Presentation</vt:lpstr>
      <vt:lpstr>Other benefits of LITT</vt:lpstr>
      <vt:lpstr>LITT for recurrent gliomas </vt:lpstr>
      <vt:lpstr>PowerPoint Presentation</vt:lpstr>
      <vt:lpstr>LITT in the treatment of brain metastases</vt:lpstr>
      <vt:lpstr>Treatment outcomes metastatic brain tumors</vt:lpstr>
      <vt:lpstr>PowerPoint Presentation</vt:lpstr>
      <vt:lpstr>Extent of ablation (EOA)</vt:lpstr>
      <vt:lpstr>PowerPoint Presentation</vt:lpstr>
      <vt:lpstr>PowerPoint Presentation</vt:lpstr>
      <vt:lpstr>PowerPoint Presentation</vt:lpstr>
      <vt:lpstr>PowerPoint Presentation</vt:lpstr>
      <vt:lpstr>LITT for radiation necrosis (RN) </vt:lpstr>
      <vt:lpstr>PowerPoint Presentation</vt:lpstr>
      <vt:lpstr>Complications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interstitial thermal therapy</dc:title>
  <dc:creator>Sun Media</dc:creator>
  <cp:lastModifiedBy>Sun Media</cp:lastModifiedBy>
  <cp:revision>52</cp:revision>
  <dcterms:created xsi:type="dcterms:W3CDTF">2024-04-04T02:49:25Z</dcterms:created>
  <dcterms:modified xsi:type="dcterms:W3CDTF">2024-04-16T18:39:38Z</dcterms:modified>
</cp:coreProperties>
</file>